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37" d="100"/>
          <a:sy n="37" d="100"/>
        </p:scale>
        <p:origin x="6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63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9335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4104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40002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433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66174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91345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586557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15823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201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6981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81683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11835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1/4/2025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6157675"/>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61847" y="111005"/>
            <a:ext cx="9833317" cy="1107996"/>
          </a:xfrm>
          <a:prstGeom prst="rect">
            <a:avLst/>
          </a:prstGeom>
          <a:noFill/>
        </p:spPr>
        <p:txBody>
          <a:bodyPr wrap="square" rtlCol="0">
            <a:spAutoFit/>
          </a:bodyPr>
          <a:lstStyle/>
          <a:p>
            <a:r>
              <a:rPr lang="en-US" sz="6600" b="1" dirty="0">
                <a:latin typeface="Cambria" panose="02040503050406030204" pitchFamily="18" charset="0"/>
                <a:ea typeface="Cambria" panose="02040503050406030204" pitchFamily="18" charset="0"/>
              </a:rPr>
              <a:t>SIMATS ENGINEERING</a:t>
            </a:r>
          </a:p>
        </p:txBody>
      </p:sp>
      <p:sp>
        <p:nvSpPr>
          <p:cNvPr id="3" name="TextBox 2"/>
          <p:cNvSpPr txBox="1"/>
          <p:nvPr/>
        </p:nvSpPr>
        <p:spPr>
          <a:xfrm>
            <a:off x="3854548" y="1365922"/>
            <a:ext cx="8904849" cy="861774"/>
          </a:xfrm>
          <a:prstGeom prst="rect">
            <a:avLst/>
          </a:prstGeom>
          <a:noFill/>
        </p:spPr>
        <p:txBody>
          <a:bodyPr wrap="square" rtlCol="0">
            <a:spAutoFit/>
          </a:bodyPr>
          <a:lstStyle/>
          <a:p>
            <a:r>
              <a:rPr lang="en-US" sz="5000" dirty="0">
                <a:latin typeface="Cambria" panose="02040503050406030204" pitchFamily="18" charset="0"/>
                <a:ea typeface="Cambria" panose="02040503050406030204" pitchFamily="18" charset="0"/>
              </a:rPr>
              <a:t>CAPSTONE PROJECT</a:t>
            </a:r>
          </a:p>
        </p:txBody>
      </p:sp>
      <p:sp>
        <p:nvSpPr>
          <p:cNvPr id="4" name="TextBox 3"/>
          <p:cNvSpPr txBox="1"/>
          <p:nvPr/>
        </p:nvSpPr>
        <p:spPr>
          <a:xfrm>
            <a:off x="2011680" y="4446971"/>
            <a:ext cx="9777046" cy="1323439"/>
          </a:xfrm>
          <a:prstGeom prst="rect">
            <a:avLst/>
          </a:prstGeom>
          <a:noFill/>
        </p:spPr>
        <p:txBody>
          <a:bodyPr wrap="square" rtlCol="0">
            <a:spAutoFit/>
          </a:bodyPr>
          <a:lstStyle/>
          <a:p>
            <a:r>
              <a:rPr lang="en-US" sz="4000" dirty="0">
                <a:latin typeface="Cambria" panose="02040503050406030204" pitchFamily="18" charset="0"/>
                <a:ea typeface="Cambria" panose="02040503050406030204" pitchFamily="18" charset="0"/>
              </a:rPr>
              <a:t>CSA5155– CRYPTOGRAPHY AND NETWORK SECURITY FOR BLOCK CHAIN</a:t>
            </a:r>
          </a:p>
        </p:txBody>
      </p:sp>
      <p:sp>
        <p:nvSpPr>
          <p:cNvPr id="5" name="TextBox 4"/>
          <p:cNvSpPr txBox="1"/>
          <p:nvPr/>
        </p:nvSpPr>
        <p:spPr>
          <a:xfrm>
            <a:off x="4818183" y="5804576"/>
            <a:ext cx="3819380" cy="1200329"/>
          </a:xfrm>
          <a:prstGeom prst="rect">
            <a:avLst/>
          </a:prstGeom>
          <a:noFill/>
        </p:spPr>
        <p:txBody>
          <a:bodyPr wrap="square" rtlCol="0">
            <a:spAutoFit/>
          </a:bodyPr>
          <a:lstStyle/>
          <a:p>
            <a:r>
              <a:rPr lang="en-US" sz="3600" dirty="0">
                <a:latin typeface="Cambria" panose="02040503050406030204" pitchFamily="18" charset="0"/>
                <a:ea typeface="Cambria" panose="02040503050406030204" pitchFamily="18" charset="0"/>
              </a:rPr>
              <a:t>Supervisor</a:t>
            </a:r>
          </a:p>
          <a:p>
            <a:r>
              <a:rPr lang="en-US" sz="3600" dirty="0">
                <a:latin typeface="Cambria" panose="02040503050406030204" pitchFamily="18" charset="0"/>
                <a:ea typeface="Cambria" panose="02040503050406030204" pitchFamily="18" charset="0"/>
              </a:rPr>
              <a:t>Mrs. J. </a:t>
            </a:r>
            <a:r>
              <a:rPr lang="en-US" sz="3600" dirty="0" err="1">
                <a:latin typeface="Cambria" panose="02040503050406030204" pitchFamily="18" charset="0"/>
                <a:ea typeface="Cambria" panose="02040503050406030204" pitchFamily="18" charset="0"/>
              </a:rPr>
              <a:t>Alphonsa</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637563" y="6064252"/>
            <a:ext cx="5419578" cy="1815882"/>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Presented by:</a:t>
            </a:r>
          </a:p>
          <a:p>
            <a:pPr algn="r"/>
            <a:endParaRPr lang="en-US" sz="2800" dirty="0">
              <a:latin typeface="Cambria" panose="02040503050406030204" pitchFamily="18" charset="0"/>
              <a:ea typeface="Cambria" panose="02040503050406030204" pitchFamily="18" charset="0"/>
            </a:endParaRPr>
          </a:p>
          <a:p>
            <a:pPr algn="r"/>
            <a:r>
              <a:rPr lang="en-US" sz="2800" dirty="0">
                <a:latin typeface="Cambria" panose="02040503050406030204" pitchFamily="18" charset="0"/>
                <a:ea typeface="Cambria" panose="02040503050406030204" pitchFamily="18" charset="0"/>
              </a:rPr>
              <a:t> S. </a:t>
            </a:r>
            <a:r>
              <a:rPr lang="en-US" sz="2800" dirty="0" err="1">
                <a:latin typeface="Cambria" panose="02040503050406030204" pitchFamily="18" charset="0"/>
                <a:ea typeface="Cambria" panose="02040503050406030204" pitchFamily="18" charset="0"/>
              </a:rPr>
              <a:t>Niveditha</a:t>
            </a:r>
            <a:r>
              <a:rPr lang="en-US" sz="2800" dirty="0">
                <a:latin typeface="Cambria" panose="02040503050406030204" pitchFamily="18" charset="0"/>
                <a:ea typeface="Cambria" panose="02040503050406030204" pitchFamily="18" charset="0"/>
              </a:rPr>
              <a:t> (192221095)</a:t>
            </a:r>
          </a:p>
          <a:p>
            <a:pPr algn="r"/>
            <a:r>
              <a:rPr lang="en-US" sz="2800" dirty="0">
                <a:latin typeface="Cambria" panose="02040503050406030204" pitchFamily="18" charset="0"/>
                <a:ea typeface="Cambria" panose="02040503050406030204" pitchFamily="18" charset="0"/>
              </a:rPr>
              <a:t>P. </a:t>
            </a:r>
            <a:r>
              <a:rPr lang="en-US" sz="2800" dirty="0" err="1">
                <a:latin typeface="Cambria" panose="02040503050406030204" pitchFamily="18" charset="0"/>
                <a:ea typeface="Cambria" panose="02040503050406030204" pitchFamily="18" charset="0"/>
              </a:rPr>
              <a:t>Nagasai</a:t>
            </a:r>
            <a:r>
              <a:rPr lang="en-US" sz="2800" dirty="0">
                <a:latin typeface="Cambria" panose="02040503050406030204" pitchFamily="18" charset="0"/>
                <a:ea typeface="Cambria" panose="02040503050406030204" pitchFamily="18" charset="0"/>
              </a:rPr>
              <a:t> (192011187)</a:t>
            </a:r>
          </a:p>
        </p:txBody>
      </p:sp>
      <p:sp>
        <p:nvSpPr>
          <p:cNvPr id="7" name="TextBox 6"/>
          <p:cNvSpPr txBox="1"/>
          <p:nvPr/>
        </p:nvSpPr>
        <p:spPr>
          <a:xfrm>
            <a:off x="422031" y="2460170"/>
            <a:ext cx="14334978" cy="1754326"/>
          </a:xfrm>
          <a:prstGeom prst="rect">
            <a:avLst/>
          </a:prstGeom>
          <a:noFill/>
        </p:spPr>
        <p:txBody>
          <a:bodyPr wrap="square" rtlCol="0">
            <a:spAutoFit/>
          </a:bodyPr>
          <a:lstStyle/>
          <a:p>
            <a:pPr algn="ctr"/>
            <a:r>
              <a:rPr lang="en-US" sz="3600" dirty="0">
                <a:latin typeface="Cambria" panose="02040503050406030204" pitchFamily="18" charset="0"/>
                <a:ea typeface="Cambria" panose="02040503050406030204" pitchFamily="18" charset="0"/>
              </a:rPr>
              <a:t>An E-commerce Platform Must Meet Regulatory Requirements When Transferring Payment Information Between Different Regions. Analyze The Cryptographic Measures To Ensure Compliance And Security. </a:t>
            </a:r>
          </a:p>
        </p:txBody>
      </p:sp>
    </p:spTree>
    <p:extLst>
      <p:ext uri="{BB962C8B-B14F-4D97-AF65-F5344CB8AC3E}">
        <p14:creationId xmlns:p14="http://schemas.microsoft.com/office/powerpoint/2010/main" val="422282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1765" y="1240036"/>
            <a:ext cx="5050750" cy="5749528"/>
          </a:xfrm>
          <a:prstGeom prst="rect">
            <a:avLst/>
          </a:prstGeom>
        </p:spPr>
      </p:pic>
      <p:sp>
        <p:nvSpPr>
          <p:cNvPr id="6" name="Text 1"/>
          <p:cNvSpPr/>
          <p:nvPr/>
        </p:nvSpPr>
        <p:spPr>
          <a:xfrm>
            <a:off x="609957" y="1280517"/>
            <a:ext cx="6097905" cy="484108"/>
          </a:xfrm>
          <a:prstGeom prst="rect">
            <a:avLst/>
          </a:prstGeom>
          <a:noFill/>
          <a:ln/>
        </p:spPr>
        <p:txBody>
          <a:bodyPr wrap="none" rtlCol="0" anchor="t"/>
          <a:lstStyle/>
          <a:p>
            <a:pPr marL="0" indent="0">
              <a:lnSpc>
                <a:spcPts val="3812"/>
              </a:lnSpc>
              <a:buNone/>
            </a:pPr>
            <a:r>
              <a:rPr lang="en-US" sz="3049" dirty="0">
                <a:solidFill>
                  <a:srgbClr val="FFFFFF"/>
                </a:solidFill>
                <a:latin typeface="Barlow" pitchFamily="34" charset="0"/>
                <a:ea typeface="Barlow" pitchFamily="34" charset="-122"/>
                <a:cs typeface="Barlow" pitchFamily="34" charset="-120"/>
              </a:rPr>
              <a:t>Compliance with Industry Standards</a:t>
            </a:r>
            <a:endParaRPr lang="en-US" sz="3049" dirty="0"/>
          </a:p>
        </p:txBody>
      </p:sp>
      <p:sp>
        <p:nvSpPr>
          <p:cNvPr id="7" name="Shape 2"/>
          <p:cNvSpPr/>
          <p:nvPr/>
        </p:nvSpPr>
        <p:spPr>
          <a:xfrm>
            <a:off x="609957" y="2221944"/>
            <a:ext cx="392073" cy="392073"/>
          </a:xfrm>
          <a:prstGeom prst="roundRect">
            <a:avLst>
              <a:gd name="adj" fmla="val 18669"/>
            </a:avLst>
          </a:prstGeom>
          <a:solidFill>
            <a:srgbClr val="790709"/>
          </a:solidFill>
          <a:ln w="7620">
            <a:solidFill>
              <a:srgbClr val="922022"/>
            </a:solidFill>
            <a:prstDash val="solid"/>
          </a:ln>
        </p:spPr>
      </p:sp>
      <p:sp>
        <p:nvSpPr>
          <p:cNvPr id="8" name="Text 3"/>
          <p:cNvSpPr/>
          <p:nvPr/>
        </p:nvSpPr>
        <p:spPr>
          <a:xfrm>
            <a:off x="765096" y="2301716"/>
            <a:ext cx="81796" cy="232410"/>
          </a:xfrm>
          <a:prstGeom prst="rect">
            <a:avLst/>
          </a:prstGeom>
          <a:noFill/>
          <a:ln/>
        </p:spPr>
        <p:txBody>
          <a:bodyPr wrap="none" rtlCol="0" anchor="t"/>
          <a:lstStyle/>
          <a:p>
            <a:pPr marL="0" indent="0" algn="ctr">
              <a:lnSpc>
                <a:spcPts val="1830"/>
              </a:lnSpc>
              <a:buNone/>
            </a:pPr>
            <a:r>
              <a:rPr lang="en-US" sz="1830" dirty="0">
                <a:solidFill>
                  <a:srgbClr val="E5E0DF"/>
                </a:solidFill>
                <a:latin typeface="Barlow" pitchFamily="34" charset="0"/>
                <a:ea typeface="Barlow" pitchFamily="34" charset="-122"/>
                <a:cs typeface="Barlow" pitchFamily="34" charset="-120"/>
              </a:rPr>
              <a:t>1</a:t>
            </a:r>
            <a:endParaRPr lang="en-US" sz="1830" dirty="0"/>
          </a:p>
        </p:txBody>
      </p:sp>
      <p:sp>
        <p:nvSpPr>
          <p:cNvPr id="9" name="Text 4"/>
          <p:cNvSpPr/>
          <p:nvPr/>
        </p:nvSpPr>
        <p:spPr>
          <a:xfrm>
            <a:off x="1176218" y="2221944"/>
            <a:ext cx="1936313" cy="241935"/>
          </a:xfrm>
          <a:prstGeom prst="rect">
            <a:avLst/>
          </a:prstGeom>
          <a:noFill/>
          <a:ln/>
        </p:spPr>
        <p:txBody>
          <a:bodyPr wrap="none" rtlCol="0" anchor="t"/>
          <a:lstStyle/>
          <a:p>
            <a:pPr marL="0" indent="0">
              <a:lnSpc>
                <a:spcPts val="1906"/>
              </a:lnSpc>
              <a:buNone/>
            </a:pPr>
            <a:r>
              <a:rPr lang="en-US" sz="1525" dirty="0">
                <a:solidFill>
                  <a:srgbClr val="E5E0DF"/>
                </a:solidFill>
                <a:latin typeface="Barlow" pitchFamily="34" charset="0"/>
                <a:ea typeface="Barlow" pitchFamily="34" charset="-122"/>
                <a:cs typeface="Barlow" pitchFamily="34" charset="-120"/>
              </a:rPr>
              <a:t>PCI DSS Compliance</a:t>
            </a:r>
            <a:endParaRPr lang="en-US" sz="1525" dirty="0"/>
          </a:p>
        </p:txBody>
      </p:sp>
      <p:sp>
        <p:nvSpPr>
          <p:cNvPr id="10" name="Text 5"/>
          <p:cNvSpPr/>
          <p:nvPr/>
        </p:nvSpPr>
        <p:spPr>
          <a:xfrm>
            <a:off x="1176218" y="2568416"/>
            <a:ext cx="7357824" cy="557689"/>
          </a:xfrm>
          <a:prstGeom prst="rect">
            <a:avLst/>
          </a:prstGeom>
          <a:noFill/>
          <a:ln/>
        </p:spPr>
        <p:txBody>
          <a:bodyPr wrap="square" rtlCol="0" anchor="t"/>
          <a:lstStyle/>
          <a:p>
            <a:pPr marL="0" indent="0">
              <a:lnSpc>
                <a:spcPts val="2196"/>
              </a:lnSpc>
              <a:buNone/>
            </a:pPr>
            <a:r>
              <a:rPr lang="en-US" sz="1372" dirty="0">
                <a:solidFill>
                  <a:srgbClr val="E5E0DF"/>
                </a:solidFill>
                <a:latin typeface="Barlow" pitchFamily="34" charset="0"/>
                <a:ea typeface="Barlow" pitchFamily="34" charset="-122"/>
                <a:cs typeface="Barlow" pitchFamily="34" charset="-120"/>
              </a:rPr>
              <a:t>The Payment Card Industry Data Security Standard (PCI DSS) is a comprehensive set of security standards for organizations that handle credit card information.</a:t>
            </a:r>
            <a:endParaRPr lang="en-US" sz="1372" dirty="0"/>
          </a:p>
        </p:txBody>
      </p:sp>
      <p:sp>
        <p:nvSpPr>
          <p:cNvPr id="11" name="Shape 6"/>
          <p:cNvSpPr/>
          <p:nvPr/>
        </p:nvSpPr>
        <p:spPr>
          <a:xfrm>
            <a:off x="609957" y="3496270"/>
            <a:ext cx="392073" cy="392073"/>
          </a:xfrm>
          <a:prstGeom prst="roundRect">
            <a:avLst>
              <a:gd name="adj" fmla="val 18669"/>
            </a:avLst>
          </a:prstGeom>
          <a:solidFill>
            <a:srgbClr val="790709"/>
          </a:solidFill>
          <a:ln w="7620">
            <a:solidFill>
              <a:srgbClr val="922022"/>
            </a:solidFill>
            <a:prstDash val="solid"/>
          </a:ln>
        </p:spPr>
      </p:sp>
      <p:sp>
        <p:nvSpPr>
          <p:cNvPr id="12" name="Text 7"/>
          <p:cNvSpPr/>
          <p:nvPr/>
        </p:nvSpPr>
        <p:spPr>
          <a:xfrm>
            <a:off x="742712" y="3576042"/>
            <a:ext cx="126444" cy="232410"/>
          </a:xfrm>
          <a:prstGeom prst="rect">
            <a:avLst/>
          </a:prstGeom>
          <a:noFill/>
          <a:ln/>
        </p:spPr>
        <p:txBody>
          <a:bodyPr wrap="none" rtlCol="0" anchor="t"/>
          <a:lstStyle/>
          <a:p>
            <a:pPr marL="0" indent="0" algn="ctr">
              <a:lnSpc>
                <a:spcPts val="1830"/>
              </a:lnSpc>
              <a:buNone/>
            </a:pPr>
            <a:r>
              <a:rPr lang="en-US" sz="1830" dirty="0">
                <a:solidFill>
                  <a:srgbClr val="E5E0DF"/>
                </a:solidFill>
                <a:latin typeface="Barlow" pitchFamily="34" charset="0"/>
                <a:ea typeface="Barlow" pitchFamily="34" charset="-122"/>
                <a:cs typeface="Barlow" pitchFamily="34" charset="-120"/>
              </a:rPr>
              <a:t>2</a:t>
            </a:r>
            <a:endParaRPr lang="en-US" sz="1830" dirty="0"/>
          </a:p>
        </p:txBody>
      </p:sp>
      <p:sp>
        <p:nvSpPr>
          <p:cNvPr id="13" name="Text 8"/>
          <p:cNvSpPr/>
          <p:nvPr/>
        </p:nvSpPr>
        <p:spPr>
          <a:xfrm>
            <a:off x="1176218" y="3496270"/>
            <a:ext cx="1936313" cy="241935"/>
          </a:xfrm>
          <a:prstGeom prst="rect">
            <a:avLst/>
          </a:prstGeom>
          <a:noFill/>
          <a:ln/>
        </p:spPr>
        <p:txBody>
          <a:bodyPr wrap="none" rtlCol="0" anchor="t"/>
          <a:lstStyle/>
          <a:p>
            <a:pPr marL="0" indent="0">
              <a:lnSpc>
                <a:spcPts val="1906"/>
              </a:lnSpc>
              <a:buNone/>
            </a:pPr>
            <a:r>
              <a:rPr lang="en-US" sz="1525" dirty="0">
                <a:solidFill>
                  <a:srgbClr val="E5E0DF"/>
                </a:solidFill>
                <a:latin typeface="Barlow" pitchFamily="34" charset="0"/>
                <a:ea typeface="Barlow" pitchFamily="34" charset="-122"/>
                <a:cs typeface="Barlow" pitchFamily="34" charset="-120"/>
              </a:rPr>
              <a:t>Data Encryption</a:t>
            </a:r>
            <a:endParaRPr lang="en-US" sz="1525" dirty="0"/>
          </a:p>
        </p:txBody>
      </p:sp>
      <p:sp>
        <p:nvSpPr>
          <p:cNvPr id="14" name="Text 9"/>
          <p:cNvSpPr/>
          <p:nvPr/>
        </p:nvSpPr>
        <p:spPr>
          <a:xfrm>
            <a:off x="1176218" y="3842742"/>
            <a:ext cx="7357824" cy="557689"/>
          </a:xfrm>
          <a:prstGeom prst="rect">
            <a:avLst/>
          </a:prstGeom>
          <a:noFill/>
          <a:ln/>
        </p:spPr>
        <p:txBody>
          <a:bodyPr wrap="square" rtlCol="0" anchor="t"/>
          <a:lstStyle/>
          <a:p>
            <a:pPr marL="0" indent="0">
              <a:lnSpc>
                <a:spcPts val="2196"/>
              </a:lnSpc>
              <a:buNone/>
            </a:pPr>
            <a:r>
              <a:rPr lang="en-US" sz="1372" dirty="0">
                <a:solidFill>
                  <a:srgbClr val="E5E0DF"/>
                </a:solidFill>
                <a:latin typeface="Barlow" pitchFamily="34" charset="0"/>
                <a:ea typeface="Barlow" pitchFamily="34" charset="-122"/>
                <a:cs typeface="Barlow" pitchFamily="34" charset="-120"/>
              </a:rPr>
              <a:t>PCI DSS mandates the encryption of payment data at rest and in transit, ensuring its confidentiality and protecting it from unauthorized access.</a:t>
            </a:r>
            <a:endParaRPr lang="en-US" sz="1372" dirty="0"/>
          </a:p>
        </p:txBody>
      </p:sp>
      <p:sp>
        <p:nvSpPr>
          <p:cNvPr id="15" name="Shape 10"/>
          <p:cNvSpPr/>
          <p:nvPr/>
        </p:nvSpPr>
        <p:spPr>
          <a:xfrm>
            <a:off x="609957" y="4770596"/>
            <a:ext cx="392073" cy="392073"/>
          </a:xfrm>
          <a:prstGeom prst="roundRect">
            <a:avLst>
              <a:gd name="adj" fmla="val 18669"/>
            </a:avLst>
          </a:prstGeom>
          <a:solidFill>
            <a:srgbClr val="790709"/>
          </a:solidFill>
          <a:ln w="7620">
            <a:solidFill>
              <a:srgbClr val="922022"/>
            </a:solidFill>
            <a:prstDash val="solid"/>
          </a:ln>
        </p:spPr>
      </p:sp>
      <p:sp>
        <p:nvSpPr>
          <p:cNvPr id="16" name="Text 11"/>
          <p:cNvSpPr/>
          <p:nvPr/>
        </p:nvSpPr>
        <p:spPr>
          <a:xfrm>
            <a:off x="745093" y="4850368"/>
            <a:ext cx="121801" cy="232410"/>
          </a:xfrm>
          <a:prstGeom prst="rect">
            <a:avLst/>
          </a:prstGeom>
          <a:noFill/>
          <a:ln/>
        </p:spPr>
        <p:txBody>
          <a:bodyPr wrap="none" rtlCol="0" anchor="t"/>
          <a:lstStyle/>
          <a:p>
            <a:pPr marL="0" indent="0" algn="ctr">
              <a:lnSpc>
                <a:spcPts val="1830"/>
              </a:lnSpc>
              <a:buNone/>
            </a:pPr>
            <a:r>
              <a:rPr lang="en-US" sz="1830" dirty="0">
                <a:solidFill>
                  <a:srgbClr val="E5E0DF"/>
                </a:solidFill>
                <a:latin typeface="Barlow" pitchFamily="34" charset="0"/>
                <a:ea typeface="Barlow" pitchFamily="34" charset="-122"/>
                <a:cs typeface="Barlow" pitchFamily="34" charset="-120"/>
              </a:rPr>
              <a:t>3</a:t>
            </a:r>
            <a:endParaRPr lang="en-US" sz="1830" dirty="0"/>
          </a:p>
        </p:txBody>
      </p:sp>
      <p:sp>
        <p:nvSpPr>
          <p:cNvPr id="17" name="Text 12"/>
          <p:cNvSpPr/>
          <p:nvPr/>
        </p:nvSpPr>
        <p:spPr>
          <a:xfrm>
            <a:off x="1176218" y="4770596"/>
            <a:ext cx="2187297" cy="241935"/>
          </a:xfrm>
          <a:prstGeom prst="rect">
            <a:avLst/>
          </a:prstGeom>
          <a:noFill/>
          <a:ln/>
        </p:spPr>
        <p:txBody>
          <a:bodyPr wrap="none" rtlCol="0" anchor="t"/>
          <a:lstStyle/>
          <a:p>
            <a:pPr marL="0" indent="0">
              <a:lnSpc>
                <a:spcPts val="1906"/>
              </a:lnSpc>
              <a:buNone/>
            </a:pPr>
            <a:r>
              <a:rPr lang="en-US" sz="1525" dirty="0">
                <a:solidFill>
                  <a:srgbClr val="E5E0DF"/>
                </a:solidFill>
                <a:latin typeface="Barlow" pitchFamily="34" charset="0"/>
                <a:ea typeface="Barlow" pitchFamily="34" charset="-122"/>
                <a:cs typeface="Barlow" pitchFamily="34" charset="-120"/>
              </a:rPr>
              <a:t>Vulnerability Management</a:t>
            </a:r>
            <a:endParaRPr lang="en-US" sz="1525" dirty="0"/>
          </a:p>
        </p:txBody>
      </p:sp>
      <p:sp>
        <p:nvSpPr>
          <p:cNvPr id="18" name="Text 13"/>
          <p:cNvSpPr/>
          <p:nvPr/>
        </p:nvSpPr>
        <p:spPr>
          <a:xfrm>
            <a:off x="1176218" y="5117068"/>
            <a:ext cx="7357824" cy="557689"/>
          </a:xfrm>
          <a:prstGeom prst="rect">
            <a:avLst/>
          </a:prstGeom>
          <a:noFill/>
          <a:ln/>
        </p:spPr>
        <p:txBody>
          <a:bodyPr wrap="square" rtlCol="0" anchor="t"/>
          <a:lstStyle/>
          <a:p>
            <a:pPr marL="0" indent="0">
              <a:lnSpc>
                <a:spcPts val="2196"/>
              </a:lnSpc>
              <a:buNone/>
            </a:pPr>
            <a:r>
              <a:rPr lang="en-US" sz="1372" dirty="0">
                <a:solidFill>
                  <a:srgbClr val="E5E0DF"/>
                </a:solidFill>
                <a:latin typeface="Barlow" pitchFamily="34" charset="0"/>
                <a:ea typeface="Barlow" pitchFamily="34" charset="-122"/>
                <a:cs typeface="Barlow" pitchFamily="34" charset="-120"/>
              </a:rPr>
              <a:t>Regularly scanning for vulnerabilities and implementing security patches is essential to prevent unauthorized access and data breaches.</a:t>
            </a:r>
            <a:endParaRPr lang="en-US" sz="1372" dirty="0"/>
          </a:p>
        </p:txBody>
      </p:sp>
      <p:sp>
        <p:nvSpPr>
          <p:cNvPr id="19" name="Shape 14"/>
          <p:cNvSpPr/>
          <p:nvPr/>
        </p:nvSpPr>
        <p:spPr>
          <a:xfrm>
            <a:off x="609957" y="6044922"/>
            <a:ext cx="392073" cy="392073"/>
          </a:xfrm>
          <a:prstGeom prst="roundRect">
            <a:avLst>
              <a:gd name="adj" fmla="val 18669"/>
            </a:avLst>
          </a:prstGeom>
          <a:solidFill>
            <a:srgbClr val="790709"/>
          </a:solidFill>
          <a:ln w="7620">
            <a:solidFill>
              <a:srgbClr val="922022"/>
            </a:solidFill>
            <a:prstDash val="solid"/>
          </a:ln>
        </p:spPr>
      </p:sp>
      <p:sp>
        <p:nvSpPr>
          <p:cNvPr id="20" name="Text 15"/>
          <p:cNvSpPr/>
          <p:nvPr/>
        </p:nvSpPr>
        <p:spPr>
          <a:xfrm>
            <a:off x="739735" y="6124694"/>
            <a:ext cx="132517" cy="232410"/>
          </a:xfrm>
          <a:prstGeom prst="rect">
            <a:avLst/>
          </a:prstGeom>
          <a:noFill/>
          <a:ln/>
        </p:spPr>
        <p:txBody>
          <a:bodyPr wrap="none" rtlCol="0" anchor="t"/>
          <a:lstStyle/>
          <a:p>
            <a:pPr marL="0" indent="0" algn="ctr">
              <a:lnSpc>
                <a:spcPts val="1830"/>
              </a:lnSpc>
              <a:buNone/>
            </a:pPr>
            <a:r>
              <a:rPr lang="en-US" sz="1830" dirty="0">
                <a:solidFill>
                  <a:srgbClr val="E5E0DF"/>
                </a:solidFill>
                <a:latin typeface="Barlow" pitchFamily="34" charset="0"/>
                <a:ea typeface="Barlow" pitchFamily="34" charset="-122"/>
                <a:cs typeface="Barlow" pitchFamily="34" charset="-120"/>
              </a:rPr>
              <a:t>4</a:t>
            </a:r>
            <a:endParaRPr lang="en-US" sz="1830" dirty="0"/>
          </a:p>
        </p:txBody>
      </p:sp>
      <p:sp>
        <p:nvSpPr>
          <p:cNvPr id="21" name="Text 16"/>
          <p:cNvSpPr/>
          <p:nvPr/>
        </p:nvSpPr>
        <p:spPr>
          <a:xfrm>
            <a:off x="1176218" y="6044922"/>
            <a:ext cx="1936313" cy="241935"/>
          </a:xfrm>
          <a:prstGeom prst="rect">
            <a:avLst/>
          </a:prstGeom>
          <a:noFill/>
          <a:ln/>
        </p:spPr>
        <p:txBody>
          <a:bodyPr wrap="none" rtlCol="0" anchor="t"/>
          <a:lstStyle/>
          <a:p>
            <a:pPr marL="0" indent="0">
              <a:lnSpc>
                <a:spcPts val="1906"/>
              </a:lnSpc>
              <a:buNone/>
            </a:pPr>
            <a:r>
              <a:rPr lang="en-US" sz="1525" dirty="0">
                <a:solidFill>
                  <a:srgbClr val="E5E0DF"/>
                </a:solidFill>
                <a:latin typeface="Barlow" pitchFamily="34" charset="0"/>
                <a:ea typeface="Barlow" pitchFamily="34" charset="-122"/>
                <a:cs typeface="Barlow" pitchFamily="34" charset="-120"/>
              </a:rPr>
              <a:t>Security Awareness</a:t>
            </a:r>
            <a:endParaRPr lang="en-US" sz="1525" dirty="0"/>
          </a:p>
        </p:txBody>
      </p:sp>
      <p:sp>
        <p:nvSpPr>
          <p:cNvPr id="22" name="Text 17"/>
          <p:cNvSpPr/>
          <p:nvPr/>
        </p:nvSpPr>
        <p:spPr>
          <a:xfrm>
            <a:off x="1176218" y="6391394"/>
            <a:ext cx="7357824" cy="557689"/>
          </a:xfrm>
          <a:prstGeom prst="rect">
            <a:avLst/>
          </a:prstGeom>
          <a:noFill/>
          <a:ln/>
        </p:spPr>
        <p:txBody>
          <a:bodyPr wrap="square" rtlCol="0" anchor="t"/>
          <a:lstStyle/>
          <a:p>
            <a:pPr marL="0" indent="0">
              <a:lnSpc>
                <a:spcPts val="2196"/>
              </a:lnSpc>
              <a:buNone/>
            </a:pPr>
            <a:r>
              <a:rPr lang="en-US" sz="1372" dirty="0">
                <a:solidFill>
                  <a:srgbClr val="E5E0DF"/>
                </a:solidFill>
                <a:latin typeface="Barlow" pitchFamily="34" charset="0"/>
                <a:ea typeface="Barlow" pitchFamily="34" charset="-122"/>
                <a:cs typeface="Barlow" pitchFamily="34" charset="-120"/>
              </a:rPr>
              <a:t>Training employees on security best practices and raising awareness about security threats is vital to minimize the risk of human error.</a:t>
            </a:r>
            <a:endParaRPr lang="en-US" sz="137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rot="16200000">
            <a:off x="7931204" y="1403791"/>
            <a:ext cx="7976382" cy="5422014"/>
          </a:xfrm>
          <a:prstGeom prst="rect">
            <a:avLst/>
          </a:prstGeom>
        </p:spPr>
      </p:pic>
      <p:sp>
        <p:nvSpPr>
          <p:cNvPr id="6" name="Text 1"/>
          <p:cNvSpPr/>
          <p:nvPr/>
        </p:nvSpPr>
        <p:spPr>
          <a:xfrm>
            <a:off x="864037" y="2256234"/>
            <a:ext cx="7415927" cy="1371600"/>
          </a:xfrm>
          <a:prstGeom prst="rect">
            <a:avLst/>
          </a:prstGeom>
          <a:noFill/>
          <a:ln/>
        </p:spPr>
        <p:txBody>
          <a:bodyPr wrap="squar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Conclusion and Recommendations</a:t>
            </a:r>
            <a:endParaRPr lang="en-US" sz="4320" dirty="0"/>
          </a:p>
        </p:txBody>
      </p:sp>
      <p:sp>
        <p:nvSpPr>
          <p:cNvPr id="7" name="Text 2"/>
          <p:cNvSpPr/>
          <p:nvPr/>
        </p:nvSpPr>
        <p:spPr>
          <a:xfrm>
            <a:off x="864037" y="3998119"/>
            <a:ext cx="7415927"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E-commerce platforms must prioritize secure data transfer by implementing robust cryptographic measures and adhering to industry standards like PCI DSS. Continuous monitoring, regular security audits, and proactive risk management are essential for maintaining a secure payment environment.</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4042" y="2110154"/>
            <a:ext cx="8806375" cy="4708981"/>
          </a:xfrm>
          <a:prstGeom prst="rect">
            <a:avLst/>
          </a:prstGeom>
          <a:noFill/>
        </p:spPr>
        <p:txBody>
          <a:bodyPr wrap="square" rtlCol="0">
            <a:spAutoFit/>
          </a:bodyPr>
          <a:lstStyle/>
          <a:p>
            <a:r>
              <a:rPr lang="en-US" sz="15000" b="1" dirty="0">
                <a:latin typeface="Algerian" panose="04020705040A02060702" pitchFamily="82" charset="0"/>
              </a:rPr>
              <a:t>THANK</a:t>
            </a:r>
          </a:p>
          <a:p>
            <a:r>
              <a:rPr lang="en-US" sz="15000" b="1" dirty="0">
                <a:latin typeface="Algerian" panose="04020705040A02060702" pitchFamily="82" charset="0"/>
              </a:rPr>
              <a:t>     YOU!</a:t>
            </a:r>
          </a:p>
        </p:txBody>
      </p:sp>
    </p:spTree>
    <p:extLst>
      <p:ext uri="{BB962C8B-B14F-4D97-AF65-F5344CB8AC3E}">
        <p14:creationId xmlns:p14="http://schemas.microsoft.com/office/powerpoint/2010/main" val="13692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7091883" y="29161"/>
            <a:ext cx="7415927" cy="3785235"/>
          </a:xfrm>
          <a:prstGeom prst="rect">
            <a:avLst/>
          </a:prstGeom>
          <a:noFill/>
          <a:ln/>
        </p:spPr>
        <p:txBody>
          <a:bodyPr wrap="square" rtlCol="0" anchor="t"/>
          <a:lstStyle/>
          <a:p>
            <a:pPr marL="0" indent="0">
              <a:lnSpc>
                <a:spcPts val="7452"/>
              </a:lnSpc>
              <a:buNone/>
            </a:pPr>
            <a:r>
              <a:rPr lang="en-US" sz="5962" dirty="0">
                <a:solidFill>
                  <a:srgbClr val="FFFFFF"/>
                </a:solidFill>
                <a:latin typeface="Barlow" pitchFamily="34" charset="0"/>
                <a:ea typeface="Barlow" pitchFamily="34" charset="-122"/>
                <a:cs typeface="Barlow" pitchFamily="34" charset="-120"/>
              </a:rPr>
              <a:t>E-Commerce Payment Regulations: A Comprehensive Overview</a:t>
            </a:r>
            <a:endParaRPr lang="en-US" sz="5962" dirty="0"/>
          </a:p>
        </p:txBody>
      </p:sp>
      <p:sp>
        <p:nvSpPr>
          <p:cNvPr id="7" name="Text 2"/>
          <p:cNvSpPr/>
          <p:nvPr/>
        </p:nvSpPr>
        <p:spPr>
          <a:xfrm>
            <a:off x="6955347" y="5007422"/>
            <a:ext cx="7415927" cy="158019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This presentation will examine the crucial role of cryptography in ensuring the secure transfer of payment data in the e-commerce landscape, especially when navigating the complexities of cross-border transactions.</a:t>
            </a:r>
            <a:endParaRPr lang="en-US" sz="1944" dirty="0"/>
          </a:p>
        </p:txBody>
      </p:sp>
      <p:pic>
        <p:nvPicPr>
          <p:cNvPr id="1026" name="Picture 2" descr="Symmetric Encryption vs Asymmetric Encryption: How it Works and Why it's  Used - Device Author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486400" cy="48252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0" y="4825218"/>
            <a:ext cx="5486400" cy="34043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4" name="Text 1"/>
          <p:cNvSpPr/>
          <p:nvPr/>
        </p:nvSpPr>
        <p:spPr>
          <a:xfrm>
            <a:off x="1321356" y="2069782"/>
            <a:ext cx="9296162" cy="685800"/>
          </a:xfrm>
          <a:prstGeom prst="rect">
            <a:avLst/>
          </a:prstGeom>
          <a:noFill/>
          <a:ln/>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Secure Data Transfer Between Regions</a:t>
            </a:r>
            <a:endParaRPr lang="en-US" sz="4320" dirty="0"/>
          </a:p>
        </p:txBody>
      </p:sp>
      <p:sp>
        <p:nvSpPr>
          <p:cNvPr id="5" name="Text 2"/>
          <p:cNvSpPr/>
          <p:nvPr/>
        </p:nvSpPr>
        <p:spPr>
          <a:xfrm>
            <a:off x="1321356" y="3372683"/>
            <a:ext cx="2743200" cy="342900"/>
          </a:xfrm>
          <a:prstGeom prst="rect">
            <a:avLst/>
          </a:prstGeom>
          <a:noFill/>
          <a:ln/>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Data Security</a:t>
            </a:r>
            <a:endParaRPr lang="en-US" sz="2160" dirty="0"/>
          </a:p>
        </p:txBody>
      </p:sp>
      <p:sp>
        <p:nvSpPr>
          <p:cNvPr id="6" name="Text 3"/>
          <p:cNvSpPr/>
          <p:nvPr/>
        </p:nvSpPr>
        <p:spPr>
          <a:xfrm>
            <a:off x="1321356" y="3962400"/>
            <a:ext cx="5692735" cy="1975247"/>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Data security is paramount when transferring payment information across geographical boundaries. Implementing robust security measures is essential to protect sensitive information from unauthorized access.</a:t>
            </a:r>
            <a:endParaRPr lang="en-US" sz="1944" dirty="0"/>
          </a:p>
        </p:txBody>
      </p:sp>
      <p:sp>
        <p:nvSpPr>
          <p:cNvPr id="7" name="Text 4"/>
          <p:cNvSpPr/>
          <p:nvPr/>
        </p:nvSpPr>
        <p:spPr>
          <a:xfrm>
            <a:off x="7623929" y="3372683"/>
            <a:ext cx="3282315" cy="342900"/>
          </a:xfrm>
          <a:prstGeom prst="rect">
            <a:avLst/>
          </a:prstGeom>
          <a:noFill/>
          <a:ln/>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Compliance Considerations</a:t>
            </a:r>
            <a:endParaRPr lang="en-US" sz="2160" dirty="0"/>
          </a:p>
        </p:txBody>
      </p:sp>
      <p:sp>
        <p:nvSpPr>
          <p:cNvPr id="8" name="Text 5"/>
          <p:cNvSpPr/>
          <p:nvPr/>
        </p:nvSpPr>
        <p:spPr>
          <a:xfrm>
            <a:off x="7623929" y="3962400"/>
            <a:ext cx="5692735" cy="1580198"/>
          </a:xfrm>
          <a:prstGeom prst="rect">
            <a:avLst/>
          </a:prstGeom>
          <a:noFill/>
          <a:ln/>
        </p:spPr>
        <p:txBody>
          <a:bodyPr wrap="square" rtlCol="0" anchor="t"/>
          <a:lstStyle/>
          <a:p>
            <a:pPr marL="0" indent="0">
              <a:lnSpc>
                <a:spcPts val="3110"/>
              </a:lnSpc>
              <a:buNone/>
            </a:pPr>
            <a:r>
              <a:rPr lang="en-US" sz="1944" dirty="0">
                <a:solidFill>
                  <a:srgbClr val="E5E0DF"/>
                </a:solidFill>
                <a:latin typeface="Barlow" pitchFamily="34" charset="0"/>
                <a:ea typeface="Barlow" pitchFamily="34" charset="-122"/>
                <a:cs typeface="Barlow" pitchFamily="34" charset="-120"/>
              </a:rPr>
              <a:t>Compliance with regulations like PCI DSS is crucial. These standards outline best practices for handling payment data, ensuring secure data transfer, and mitigating potential risks.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0" y="-45752"/>
            <a:ext cx="5486400" cy="8275351"/>
          </a:xfrm>
          <a:prstGeom prst="rect">
            <a:avLst/>
          </a:prstGeom>
        </p:spPr>
      </p:pic>
      <p:sp>
        <p:nvSpPr>
          <p:cNvPr id="6" name="Text 1"/>
          <p:cNvSpPr/>
          <p:nvPr/>
        </p:nvSpPr>
        <p:spPr>
          <a:xfrm>
            <a:off x="6091238" y="1165503"/>
            <a:ext cx="4145875"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Cryptographic Principles</a:t>
            </a:r>
            <a:endParaRPr lang="en-US" sz="3024" dirty="0"/>
          </a:p>
        </p:txBody>
      </p:sp>
      <p:sp>
        <p:nvSpPr>
          <p:cNvPr id="7" name="Shape 2"/>
          <p:cNvSpPr/>
          <p:nvPr/>
        </p:nvSpPr>
        <p:spPr>
          <a:xfrm>
            <a:off x="6091238" y="2099072"/>
            <a:ext cx="388739" cy="388739"/>
          </a:xfrm>
          <a:prstGeom prst="roundRect">
            <a:avLst>
              <a:gd name="adj" fmla="val 18672"/>
            </a:avLst>
          </a:prstGeom>
          <a:solidFill>
            <a:srgbClr val="790709"/>
          </a:solidFill>
          <a:ln w="7620">
            <a:solidFill>
              <a:srgbClr val="922022"/>
            </a:solidFill>
            <a:prstDash val="solid"/>
          </a:ln>
        </p:spPr>
      </p:sp>
      <p:sp>
        <p:nvSpPr>
          <p:cNvPr id="8" name="Text 3"/>
          <p:cNvSpPr/>
          <p:nvPr/>
        </p:nvSpPr>
        <p:spPr>
          <a:xfrm>
            <a:off x="6244947" y="2178248"/>
            <a:ext cx="81201"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1</a:t>
            </a:r>
            <a:endParaRPr lang="en-US" sz="1814" dirty="0"/>
          </a:p>
        </p:txBody>
      </p:sp>
      <p:sp>
        <p:nvSpPr>
          <p:cNvPr id="9" name="Text 4"/>
          <p:cNvSpPr/>
          <p:nvPr/>
        </p:nvSpPr>
        <p:spPr>
          <a:xfrm>
            <a:off x="6652736" y="2099072"/>
            <a:ext cx="1920240"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Confidentiality</a:t>
            </a:r>
            <a:endParaRPr lang="en-US" sz="1512" dirty="0"/>
          </a:p>
        </p:txBody>
      </p:sp>
      <p:sp>
        <p:nvSpPr>
          <p:cNvPr id="10" name="Text 5"/>
          <p:cNvSpPr/>
          <p:nvPr/>
        </p:nvSpPr>
        <p:spPr>
          <a:xfrm>
            <a:off x="6652736" y="2442686"/>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Ensuring that only authorized individuals can access payment data. This is achieved through encryption techniques that make data unreadable to unauthorized parties.</a:t>
            </a:r>
            <a:endParaRPr lang="en-US" sz="1361" dirty="0"/>
          </a:p>
        </p:txBody>
      </p:sp>
      <p:sp>
        <p:nvSpPr>
          <p:cNvPr id="11" name="Shape 6"/>
          <p:cNvSpPr/>
          <p:nvPr/>
        </p:nvSpPr>
        <p:spPr>
          <a:xfrm>
            <a:off x="6091238" y="3362920"/>
            <a:ext cx="388739" cy="388739"/>
          </a:xfrm>
          <a:prstGeom prst="roundRect">
            <a:avLst>
              <a:gd name="adj" fmla="val 18672"/>
            </a:avLst>
          </a:prstGeom>
          <a:solidFill>
            <a:srgbClr val="790709"/>
          </a:solidFill>
          <a:ln w="7620">
            <a:solidFill>
              <a:srgbClr val="922022"/>
            </a:solidFill>
            <a:prstDash val="solid"/>
          </a:ln>
        </p:spPr>
      </p:sp>
      <p:sp>
        <p:nvSpPr>
          <p:cNvPr id="12" name="Text 7"/>
          <p:cNvSpPr/>
          <p:nvPr/>
        </p:nvSpPr>
        <p:spPr>
          <a:xfrm>
            <a:off x="6222921" y="3442097"/>
            <a:ext cx="125373"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2</a:t>
            </a:r>
            <a:endParaRPr lang="en-US" sz="1814" dirty="0"/>
          </a:p>
        </p:txBody>
      </p:sp>
      <p:sp>
        <p:nvSpPr>
          <p:cNvPr id="13" name="Text 8"/>
          <p:cNvSpPr/>
          <p:nvPr/>
        </p:nvSpPr>
        <p:spPr>
          <a:xfrm>
            <a:off x="6652736" y="3362920"/>
            <a:ext cx="1920240"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Integrity</a:t>
            </a:r>
            <a:endParaRPr lang="en-US" sz="1512" dirty="0"/>
          </a:p>
        </p:txBody>
      </p:sp>
      <p:sp>
        <p:nvSpPr>
          <p:cNvPr id="14" name="Text 9"/>
          <p:cNvSpPr/>
          <p:nvPr/>
        </p:nvSpPr>
        <p:spPr>
          <a:xfrm>
            <a:off x="6652736" y="3706535"/>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Maintaining the accuracy and completeness of payment information. This involves using cryptographic techniques to detect any unauthorized modifications or alterations to data.</a:t>
            </a:r>
            <a:endParaRPr lang="en-US" sz="1361" dirty="0"/>
          </a:p>
        </p:txBody>
      </p:sp>
      <p:sp>
        <p:nvSpPr>
          <p:cNvPr id="15" name="Shape 10"/>
          <p:cNvSpPr/>
          <p:nvPr/>
        </p:nvSpPr>
        <p:spPr>
          <a:xfrm>
            <a:off x="6091238" y="4626769"/>
            <a:ext cx="388739" cy="388739"/>
          </a:xfrm>
          <a:prstGeom prst="roundRect">
            <a:avLst>
              <a:gd name="adj" fmla="val 18672"/>
            </a:avLst>
          </a:prstGeom>
          <a:solidFill>
            <a:srgbClr val="790709"/>
          </a:solidFill>
          <a:ln w="7620">
            <a:solidFill>
              <a:srgbClr val="922022"/>
            </a:solidFill>
            <a:prstDash val="solid"/>
          </a:ln>
        </p:spPr>
      </p:sp>
      <p:sp>
        <p:nvSpPr>
          <p:cNvPr id="16" name="Text 11"/>
          <p:cNvSpPr/>
          <p:nvPr/>
        </p:nvSpPr>
        <p:spPr>
          <a:xfrm>
            <a:off x="6225183" y="4705945"/>
            <a:ext cx="120729"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3</a:t>
            </a:r>
            <a:endParaRPr lang="en-US" sz="1814" dirty="0"/>
          </a:p>
        </p:txBody>
      </p:sp>
      <p:sp>
        <p:nvSpPr>
          <p:cNvPr id="17" name="Text 12"/>
          <p:cNvSpPr/>
          <p:nvPr/>
        </p:nvSpPr>
        <p:spPr>
          <a:xfrm>
            <a:off x="6652736" y="4626769"/>
            <a:ext cx="1920240"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Authentication</a:t>
            </a:r>
            <a:endParaRPr lang="en-US" sz="1512" dirty="0"/>
          </a:p>
        </p:txBody>
      </p:sp>
      <p:sp>
        <p:nvSpPr>
          <p:cNvPr id="18" name="Text 13"/>
          <p:cNvSpPr/>
          <p:nvPr/>
        </p:nvSpPr>
        <p:spPr>
          <a:xfrm>
            <a:off x="6652736" y="4970383"/>
            <a:ext cx="7372826" cy="829747"/>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Verifying the identities of parties involved in the payment transaction. Authentication methods like digital certificates and digital signatures play a critical role in establishing trust and verifying identities.</a:t>
            </a:r>
            <a:endParaRPr lang="en-US" sz="1361" dirty="0"/>
          </a:p>
        </p:txBody>
      </p:sp>
      <p:sp>
        <p:nvSpPr>
          <p:cNvPr id="19" name="Shape 14"/>
          <p:cNvSpPr/>
          <p:nvPr/>
        </p:nvSpPr>
        <p:spPr>
          <a:xfrm>
            <a:off x="6091238" y="6167199"/>
            <a:ext cx="388739" cy="388739"/>
          </a:xfrm>
          <a:prstGeom prst="roundRect">
            <a:avLst>
              <a:gd name="adj" fmla="val 18672"/>
            </a:avLst>
          </a:prstGeom>
          <a:solidFill>
            <a:srgbClr val="790709"/>
          </a:solidFill>
          <a:ln w="7620">
            <a:solidFill>
              <a:srgbClr val="922022"/>
            </a:solidFill>
            <a:prstDash val="solid"/>
          </a:ln>
        </p:spPr>
      </p:sp>
      <p:sp>
        <p:nvSpPr>
          <p:cNvPr id="20" name="Text 15"/>
          <p:cNvSpPr/>
          <p:nvPr/>
        </p:nvSpPr>
        <p:spPr>
          <a:xfrm>
            <a:off x="6219944" y="6246376"/>
            <a:ext cx="131326"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4</a:t>
            </a:r>
            <a:endParaRPr lang="en-US" sz="1814" dirty="0"/>
          </a:p>
        </p:txBody>
      </p:sp>
      <p:sp>
        <p:nvSpPr>
          <p:cNvPr id="21" name="Text 16"/>
          <p:cNvSpPr/>
          <p:nvPr/>
        </p:nvSpPr>
        <p:spPr>
          <a:xfrm>
            <a:off x="6652736" y="6167199"/>
            <a:ext cx="1920240" cy="240030"/>
          </a:xfrm>
          <a:prstGeom prst="rect">
            <a:avLst/>
          </a:prstGeom>
          <a:noFill/>
          <a:ln/>
        </p:spPr>
        <p:txBody>
          <a:bodyPr wrap="none" rtlCol="0" anchor="t"/>
          <a:lstStyle/>
          <a:p>
            <a:pPr marL="0" indent="0">
              <a:lnSpc>
                <a:spcPts val="1890"/>
              </a:lnSpc>
              <a:buNone/>
            </a:pPr>
            <a:r>
              <a:rPr lang="en-US" sz="1512" dirty="0">
                <a:solidFill>
                  <a:srgbClr val="E5E0DF"/>
                </a:solidFill>
                <a:latin typeface="Barlow" pitchFamily="34" charset="0"/>
                <a:ea typeface="Barlow" pitchFamily="34" charset="-122"/>
                <a:cs typeface="Barlow" pitchFamily="34" charset="-120"/>
              </a:rPr>
              <a:t>Non-Repudiation</a:t>
            </a:r>
            <a:endParaRPr lang="en-US" sz="1512" dirty="0"/>
          </a:p>
        </p:txBody>
      </p:sp>
      <p:sp>
        <p:nvSpPr>
          <p:cNvPr id="22" name="Text 17"/>
          <p:cNvSpPr/>
          <p:nvPr/>
        </p:nvSpPr>
        <p:spPr>
          <a:xfrm>
            <a:off x="6652736" y="6510814"/>
            <a:ext cx="7372826" cy="553164"/>
          </a:xfrm>
          <a:prstGeom prst="rect">
            <a:avLst/>
          </a:prstGeom>
          <a:noFill/>
          <a:ln/>
        </p:spPr>
        <p:txBody>
          <a:bodyPr wrap="square" rtlCol="0" anchor="t"/>
          <a:lstStyle/>
          <a:p>
            <a:pPr marL="0" indent="0">
              <a:lnSpc>
                <a:spcPts val="2177"/>
              </a:lnSpc>
              <a:buNone/>
            </a:pPr>
            <a:r>
              <a:rPr lang="en-US" sz="1361" dirty="0">
                <a:solidFill>
                  <a:srgbClr val="E5E0DF"/>
                </a:solidFill>
                <a:latin typeface="Barlow" pitchFamily="34" charset="0"/>
                <a:ea typeface="Barlow" pitchFamily="34" charset="-122"/>
                <a:cs typeface="Barlow" pitchFamily="34" charset="-120"/>
              </a:rPr>
              <a:t>Preventing parties from denying their participation in the transaction. Digital signatures and timestamps provide irrefutable proof of origin and actions, ensuring accountability.</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4614203" cy="8229600"/>
          </a:xfrm>
          <a:prstGeom prst="rect">
            <a:avLst/>
          </a:prstGeom>
        </p:spPr>
      </p:pic>
      <p:pic>
        <p:nvPicPr>
          <p:cNvPr id="5" name="Image 2" descr="preencoded.png"/>
          <p:cNvPicPr>
            <a:picLocks noChangeAspect="1"/>
          </p:cNvPicPr>
          <p:nvPr/>
        </p:nvPicPr>
        <p:blipFill rotWithShape="1">
          <a:blip r:embed="rId5"/>
          <a:srcRect l="-282" t="506" r="282" b="-506"/>
          <a:stretch/>
        </p:blipFill>
        <p:spPr>
          <a:xfrm rot="16200000">
            <a:off x="-1807697" y="1807698"/>
            <a:ext cx="8229602" cy="4614203"/>
          </a:xfrm>
          <a:prstGeom prst="rect">
            <a:avLst/>
          </a:prstGeom>
          <a:noFill/>
          <a:ln>
            <a:noFill/>
          </a:ln>
        </p:spPr>
      </p:pic>
      <p:sp>
        <p:nvSpPr>
          <p:cNvPr id="6" name="Text 1"/>
          <p:cNvSpPr/>
          <p:nvPr/>
        </p:nvSpPr>
        <p:spPr>
          <a:xfrm>
            <a:off x="5522686" y="1038641"/>
            <a:ext cx="7734776" cy="553403"/>
          </a:xfrm>
          <a:prstGeom prst="rect">
            <a:avLst/>
          </a:prstGeom>
          <a:noFill/>
          <a:ln/>
        </p:spPr>
        <p:txBody>
          <a:bodyPr wrap="none" rtlCol="0" anchor="t"/>
          <a:lstStyle/>
          <a:p>
            <a:pPr marL="0" indent="0">
              <a:lnSpc>
                <a:spcPts val="4359"/>
              </a:lnSpc>
              <a:buNone/>
            </a:pPr>
            <a:r>
              <a:rPr lang="en-US" sz="3487" dirty="0">
                <a:solidFill>
                  <a:srgbClr val="FFFFFF"/>
                </a:solidFill>
                <a:latin typeface="Barlow" pitchFamily="34" charset="0"/>
                <a:ea typeface="Barlow" pitchFamily="34" charset="-122"/>
                <a:cs typeface="Barlow" pitchFamily="34" charset="-120"/>
              </a:rPr>
              <a:t>Symmetric Encryption for Payment Data</a:t>
            </a:r>
            <a:endParaRPr lang="en-US" sz="3487" dirty="0"/>
          </a:p>
        </p:txBody>
      </p:sp>
      <p:sp>
        <p:nvSpPr>
          <p:cNvPr id="7" name="Shape 2"/>
          <p:cNvSpPr/>
          <p:nvPr/>
        </p:nvSpPr>
        <p:spPr>
          <a:xfrm>
            <a:off x="5271949" y="2027213"/>
            <a:ext cx="8615344" cy="1447681"/>
          </a:xfrm>
          <a:prstGeom prst="roundRect">
            <a:avLst>
              <a:gd name="adj" fmla="val 5782"/>
            </a:avLst>
          </a:prstGeom>
          <a:solidFill>
            <a:srgbClr val="790709"/>
          </a:solidFill>
          <a:ln w="7620">
            <a:solidFill>
              <a:srgbClr val="922022"/>
            </a:solidFill>
            <a:prstDash val="solid"/>
          </a:ln>
        </p:spPr>
      </p:sp>
      <p:sp>
        <p:nvSpPr>
          <p:cNvPr id="8" name="Text 3"/>
          <p:cNvSpPr/>
          <p:nvPr/>
        </p:nvSpPr>
        <p:spPr>
          <a:xfrm>
            <a:off x="6390680" y="2217539"/>
            <a:ext cx="2214205" cy="276820"/>
          </a:xfrm>
          <a:prstGeom prst="rect">
            <a:avLst/>
          </a:prstGeom>
          <a:noFill/>
          <a:ln/>
        </p:spPr>
        <p:txBody>
          <a:bodyPr wrap="none" rtlCol="0" anchor="t"/>
          <a:lstStyle/>
          <a:p>
            <a:pPr marL="0" indent="0">
              <a:lnSpc>
                <a:spcPts val="2179"/>
              </a:lnSpc>
              <a:buNone/>
            </a:pPr>
            <a:r>
              <a:rPr lang="en-US" sz="1743" dirty="0">
                <a:solidFill>
                  <a:srgbClr val="E5E0DF"/>
                </a:solidFill>
                <a:latin typeface="Barlow" pitchFamily="34" charset="0"/>
                <a:ea typeface="Barlow" pitchFamily="34" charset="-122"/>
                <a:cs typeface="Barlow" pitchFamily="34" charset="-120"/>
              </a:rPr>
              <a:t>Key Sharing</a:t>
            </a:r>
            <a:endParaRPr lang="en-US" sz="1743" dirty="0"/>
          </a:p>
        </p:txBody>
      </p:sp>
      <p:sp>
        <p:nvSpPr>
          <p:cNvPr id="9" name="Text 4"/>
          <p:cNvSpPr/>
          <p:nvPr/>
        </p:nvSpPr>
        <p:spPr>
          <a:xfrm>
            <a:off x="5954579" y="2665777"/>
            <a:ext cx="7335441" cy="637699"/>
          </a:xfrm>
          <a:prstGeom prst="rect">
            <a:avLst/>
          </a:prstGeom>
          <a:noFill/>
          <a:ln/>
        </p:spPr>
        <p:txBody>
          <a:bodyPr wrap="square" rtlCol="0" anchor="t"/>
          <a:lstStyle/>
          <a:p>
            <a:pPr marL="0" indent="0">
              <a:lnSpc>
                <a:spcPts val="2511"/>
              </a:lnSpc>
              <a:buNone/>
            </a:pPr>
            <a:r>
              <a:rPr lang="en-US" sz="1569" dirty="0">
                <a:solidFill>
                  <a:srgbClr val="E5E0DF"/>
                </a:solidFill>
                <a:latin typeface="Barlow" pitchFamily="34" charset="0"/>
                <a:ea typeface="Barlow" pitchFamily="34" charset="-122"/>
                <a:cs typeface="Barlow" pitchFamily="34" charset="-120"/>
              </a:rPr>
              <a:t>Symmetric encryption employs a single key for both encryption and decryption. This key must be securely shared between the sender and recipient.</a:t>
            </a:r>
            <a:endParaRPr lang="en-US" sz="1569" dirty="0"/>
          </a:p>
        </p:txBody>
      </p:sp>
      <p:sp>
        <p:nvSpPr>
          <p:cNvPr id="10" name="Shape 5"/>
          <p:cNvSpPr/>
          <p:nvPr/>
        </p:nvSpPr>
        <p:spPr>
          <a:xfrm>
            <a:off x="5317588" y="3657600"/>
            <a:ext cx="8615344" cy="1766530"/>
          </a:xfrm>
          <a:prstGeom prst="roundRect">
            <a:avLst>
              <a:gd name="adj" fmla="val 4738"/>
            </a:avLst>
          </a:prstGeom>
          <a:solidFill>
            <a:srgbClr val="790709"/>
          </a:solidFill>
          <a:ln w="7620">
            <a:solidFill>
              <a:srgbClr val="922022"/>
            </a:solidFill>
            <a:prstDash val="solid"/>
          </a:ln>
        </p:spPr>
      </p:sp>
      <p:sp>
        <p:nvSpPr>
          <p:cNvPr id="11" name="Text 6"/>
          <p:cNvSpPr/>
          <p:nvPr/>
        </p:nvSpPr>
        <p:spPr>
          <a:xfrm>
            <a:off x="6390680" y="3864412"/>
            <a:ext cx="2214205" cy="276820"/>
          </a:xfrm>
          <a:prstGeom prst="rect">
            <a:avLst/>
          </a:prstGeom>
          <a:noFill/>
          <a:ln/>
        </p:spPr>
        <p:txBody>
          <a:bodyPr wrap="none" rtlCol="0" anchor="t"/>
          <a:lstStyle/>
          <a:p>
            <a:pPr marL="0" indent="0">
              <a:lnSpc>
                <a:spcPts val="2179"/>
              </a:lnSpc>
              <a:buNone/>
            </a:pPr>
            <a:r>
              <a:rPr lang="en-US" sz="1743" dirty="0">
                <a:solidFill>
                  <a:srgbClr val="E5E0DF"/>
                </a:solidFill>
                <a:latin typeface="Barlow" pitchFamily="34" charset="0"/>
                <a:ea typeface="Barlow" pitchFamily="34" charset="-122"/>
                <a:cs typeface="Barlow" pitchFamily="34" charset="-120"/>
              </a:rPr>
              <a:t>Speed and Efficiency</a:t>
            </a:r>
            <a:endParaRPr lang="en-US" sz="1743" dirty="0"/>
          </a:p>
        </p:txBody>
      </p:sp>
      <p:sp>
        <p:nvSpPr>
          <p:cNvPr id="12" name="Text 7"/>
          <p:cNvSpPr/>
          <p:nvPr/>
        </p:nvSpPr>
        <p:spPr>
          <a:xfrm>
            <a:off x="5911901" y="4304407"/>
            <a:ext cx="7335441" cy="956548"/>
          </a:xfrm>
          <a:prstGeom prst="rect">
            <a:avLst/>
          </a:prstGeom>
          <a:noFill/>
          <a:ln/>
        </p:spPr>
        <p:txBody>
          <a:bodyPr wrap="square" rtlCol="0" anchor="t"/>
          <a:lstStyle/>
          <a:p>
            <a:pPr marL="0" indent="0">
              <a:lnSpc>
                <a:spcPts val="2511"/>
              </a:lnSpc>
              <a:buNone/>
            </a:pPr>
            <a:r>
              <a:rPr lang="en-US" sz="1569" dirty="0">
                <a:solidFill>
                  <a:srgbClr val="E5E0DF"/>
                </a:solidFill>
                <a:latin typeface="Barlow" pitchFamily="34" charset="0"/>
                <a:ea typeface="Barlow" pitchFamily="34" charset="-122"/>
                <a:cs typeface="Barlow" pitchFamily="34" charset="-120"/>
              </a:rPr>
              <a:t>Symmetric encryption algorithms are generally faster and more efficient than asymmetric encryption methods, making them suitable for encrypting large volumes of data.</a:t>
            </a:r>
            <a:endParaRPr lang="en-US" sz="1569" dirty="0"/>
          </a:p>
        </p:txBody>
      </p:sp>
      <p:sp>
        <p:nvSpPr>
          <p:cNvPr id="13" name="Shape 8"/>
          <p:cNvSpPr/>
          <p:nvPr/>
        </p:nvSpPr>
        <p:spPr>
          <a:xfrm>
            <a:off x="5317588" y="5623322"/>
            <a:ext cx="8615344" cy="1447681"/>
          </a:xfrm>
          <a:prstGeom prst="roundRect">
            <a:avLst>
              <a:gd name="adj" fmla="val 5782"/>
            </a:avLst>
          </a:prstGeom>
          <a:solidFill>
            <a:srgbClr val="790709"/>
          </a:solidFill>
          <a:ln w="7620">
            <a:solidFill>
              <a:srgbClr val="922022"/>
            </a:solidFill>
            <a:prstDash val="solid"/>
          </a:ln>
        </p:spPr>
      </p:sp>
      <p:sp>
        <p:nvSpPr>
          <p:cNvPr id="14" name="Text 9"/>
          <p:cNvSpPr/>
          <p:nvPr/>
        </p:nvSpPr>
        <p:spPr>
          <a:xfrm>
            <a:off x="6390680" y="5830133"/>
            <a:ext cx="2743914" cy="276820"/>
          </a:xfrm>
          <a:prstGeom prst="rect">
            <a:avLst/>
          </a:prstGeom>
          <a:noFill/>
          <a:ln/>
        </p:spPr>
        <p:txBody>
          <a:bodyPr wrap="none" rtlCol="0" anchor="t"/>
          <a:lstStyle/>
          <a:p>
            <a:pPr marL="0" indent="0">
              <a:lnSpc>
                <a:spcPts val="2179"/>
              </a:lnSpc>
              <a:buNone/>
            </a:pPr>
            <a:r>
              <a:rPr lang="en-US" sz="1743" dirty="0">
                <a:solidFill>
                  <a:srgbClr val="E5E0DF"/>
                </a:solidFill>
                <a:latin typeface="Barlow" pitchFamily="34" charset="0"/>
                <a:ea typeface="Barlow" pitchFamily="34" charset="-122"/>
                <a:cs typeface="Barlow" pitchFamily="34" charset="-120"/>
              </a:rPr>
              <a:t>Key Management Challenges</a:t>
            </a:r>
            <a:endParaRPr lang="en-US" sz="1743" dirty="0"/>
          </a:p>
        </p:txBody>
      </p:sp>
      <p:sp>
        <p:nvSpPr>
          <p:cNvPr id="15" name="Text 10"/>
          <p:cNvSpPr/>
          <p:nvPr/>
        </p:nvSpPr>
        <p:spPr>
          <a:xfrm>
            <a:off x="5972594" y="6226493"/>
            <a:ext cx="7335441" cy="637699"/>
          </a:xfrm>
          <a:prstGeom prst="rect">
            <a:avLst/>
          </a:prstGeom>
          <a:noFill/>
          <a:ln/>
        </p:spPr>
        <p:txBody>
          <a:bodyPr wrap="square" rtlCol="0" anchor="t"/>
          <a:lstStyle/>
          <a:p>
            <a:pPr marL="0" indent="0">
              <a:lnSpc>
                <a:spcPts val="2511"/>
              </a:lnSpc>
              <a:buNone/>
            </a:pPr>
            <a:r>
              <a:rPr lang="en-US" sz="1569" dirty="0">
                <a:solidFill>
                  <a:srgbClr val="E5E0DF"/>
                </a:solidFill>
                <a:latin typeface="Barlow" pitchFamily="34" charset="0"/>
                <a:ea typeface="Barlow" pitchFamily="34" charset="-122"/>
                <a:cs typeface="Barlow" pitchFamily="34" charset="-120"/>
              </a:rPr>
              <a:t>Secure key distribution and management are critical in symmetric encryption. Compromising the key can expose all encrypted data.</a:t>
            </a:r>
            <a:endParaRPr lang="en-US" sz="156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rot="16200000">
            <a:off x="7772403" y="1371594"/>
            <a:ext cx="8229602" cy="5486403"/>
          </a:xfrm>
          <a:prstGeom prst="rect">
            <a:avLst/>
          </a:prstGeom>
        </p:spPr>
      </p:pic>
      <p:sp>
        <p:nvSpPr>
          <p:cNvPr id="6" name="Text 1"/>
          <p:cNvSpPr/>
          <p:nvPr/>
        </p:nvSpPr>
        <p:spPr>
          <a:xfrm>
            <a:off x="755571" y="762476"/>
            <a:ext cx="7632859" cy="1199436"/>
          </a:xfrm>
          <a:prstGeom prst="rect">
            <a:avLst/>
          </a:prstGeom>
          <a:noFill/>
          <a:ln/>
        </p:spPr>
        <p:txBody>
          <a:bodyPr wrap="square" rtlCol="0" anchor="t"/>
          <a:lstStyle/>
          <a:p>
            <a:pPr marL="0" indent="0">
              <a:lnSpc>
                <a:spcPts val="4722"/>
              </a:lnSpc>
              <a:buNone/>
            </a:pPr>
            <a:r>
              <a:rPr lang="en-US" sz="3778" dirty="0">
                <a:solidFill>
                  <a:srgbClr val="FFFFFF"/>
                </a:solidFill>
                <a:latin typeface="Barlow" pitchFamily="34" charset="0"/>
                <a:ea typeface="Barlow" pitchFamily="34" charset="-122"/>
                <a:cs typeface="Barlow" pitchFamily="34" charset="-120"/>
              </a:rPr>
              <a:t>Asymmetric Encryption for Key Exchange</a:t>
            </a:r>
            <a:endParaRPr lang="en-US" sz="3778" dirty="0"/>
          </a:p>
        </p:txBody>
      </p:sp>
      <p:pic>
        <p:nvPicPr>
          <p:cNvPr id="7" name="Image 3" descr="preencoded.png"/>
          <p:cNvPicPr>
            <a:picLocks noChangeAspect="1"/>
          </p:cNvPicPr>
          <p:nvPr/>
        </p:nvPicPr>
        <p:blipFill>
          <a:blip r:embed="rId6"/>
          <a:stretch>
            <a:fillRect/>
          </a:stretch>
        </p:blipFill>
        <p:spPr>
          <a:xfrm>
            <a:off x="755571" y="2285762"/>
            <a:ext cx="1079421" cy="1727121"/>
          </a:xfrm>
          <a:prstGeom prst="rect">
            <a:avLst/>
          </a:prstGeom>
        </p:spPr>
      </p:pic>
      <p:sp>
        <p:nvSpPr>
          <p:cNvPr id="8" name="Text 2"/>
          <p:cNvSpPr/>
          <p:nvPr/>
        </p:nvSpPr>
        <p:spPr>
          <a:xfrm>
            <a:off x="2158841" y="2501622"/>
            <a:ext cx="2492454" cy="299799"/>
          </a:xfrm>
          <a:prstGeom prst="rect">
            <a:avLst/>
          </a:prstGeom>
          <a:noFill/>
          <a:ln/>
        </p:spPr>
        <p:txBody>
          <a:bodyPr wrap="none" rtlCol="0" anchor="t"/>
          <a:lstStyle/>
          <a:p>
            <a:pPr marL="0" indent="0" algn="l">
              <a:lnSpc>
                <a:spcPts val="2361"/>
              </a:lnSpc>
              <a:buNone/>
            </a:pPr>
            <a:r>
              <a:rPr lang="en-US" sz="1889" dirty="0">
                <a:solidFill>
                  <a:srgbClr val="E5E0DF"/>
                </a:solidFill>
                <a:latin typeface="Barlow" pitchFamily="34" charset="0"/>
                <a:ea typeface="Barlow" pitchFamily="34" charset="-122"/>
                <a:cs typeface="Barlow" pitchFamily="34" charset="-120"/>
              </a:rPr>
              <a:t>Public-Private Key Pairs</a:t>
            </a:r>
            <a:endParaRPr lang="en-US" sz="1889" dirty="0"/>
          </a:p>
        </p:txBody>
      </p:sp>
      <p:sp>
        <p:nvSpPr>
          <p:cNvPr id="9" name="Text 3"/>
          <p:cNvSpPr/>
          <p:nvPr/>
        </p:nvSpPr>
        <p:spPr>
          <a:xfrm>
            <a:off x="2158841" y="2930962"/>
            <a:ext cx="6229588" cy="690563"/>
          </a:xfrm>
          <a:prstGeom prst="rect">
            <a:avLst/>
          </a:prstGeom>
          <a:noFill/>
          <a:ln/>
        </p:spPr>
        <p:txBody>
          <a:bodyPr wrap="square" rtlCol="0" anchor="t"/>
          <a:lstStyle/>
          <a:p>
            <a:pPr marL="0" indent="0" algn="l">
              <a:lnSpc>
                <a:spcPts val="2720"/>
              </a:lnSpc>
              <a:buNone/>
            </a:pPr>
            <a:r>
              <a:rPr lang="en-US" sz="1700" dirty="0">
                <a:solidFill>
                  <a:srgbClr val="E5E0DF"/>
                </a:solidFill>
                <a:latin typeface="Barlow" pitchFamily="34" charset="0"/>
                <a:ea typeface="Barlow" pitchFamily="34" charset="-122"/>
                <a:cs typeface="Barlow" pitchFamily="34" charset="-120"/>
              </a:rPr>
              <a:t>Asymmetric encryption involves two keys: a public key for encryption and a private key for decryption.</a:t>
            </a:r>
            <a:endParaRPr lang="en-US" sz="1700" dirty="0"/>
          </a:p>
        </p:txBody>
      </p:sp>
      <p:pic>
        <p:nvPicPr>
          <p:cNvPr id="10" name="Image 4" descr="preencoded.png"/>
          <p:cNvPicPr>
            <a:picLocks noChangeAspect="1"/>
          </p:cNvPicPr>
          <p:nvPr/>
        </p:nvPicPr>
        <p:blipFill>
          <a:blip r:embed="rId7"/>
          <a:stretch>
            <a:fillRect/>
          </a:stretch>
        </p:blipFill>
        <p:spPr>
          <a:xfrm>
            <a:off x="755571" y="4012883"/>
            <a:ext cx="1079421" cy="1727121"/>
          </a:xfrm>
          <a:prstGeom prst="rect">
            <a:avLst/>
          </a:prstGeom>
        </p:spPr>
      </p:pic>
      <p:sp>
        <p:nvSpPr>
          <p:cNvPr id="11" name="Text 4"/>
          <p:cNvSpPr/>
          <p:nvPr/>
        </p:nvSpPr>
        <p:spPr>
          <a:xfrm>
            <a:off x="2158841" y="4228743"/>
            <a:ext cx="2398871" cy="299799"/>
          </a:xfrm>
          <a:prstGeom prst="rect">
            <a:avLst/>
          </a:prstGeom>
          <a:noFill/>
          <a:ln/>
        </p:spPr>
        <p:txBody>
          <a:bodyPr wrap="none" rtlCol="0" anchor="t"/>
          <a:lstStyle/>
          <a:p>
            <a:pPr marL="0" indent="0" algn="l">
              <a:lnSpc>
                <a:spcPts val="2361"/>
              </a:lnSpc>
              <a:buNone/>
            </a:pPr>
            <a:r>
              <a:rPr lang="en-US" sz="1889" dirty="0">
                <a:solidFill>
                  <a:srgbClr val="E5E0DF"/>
                </a:solidFill>
                <a:latin typeface="Barlow" pitchFamily="34" charset="0"/>
                <a:ea typeface="Barlow" pitchFamily="34" charset="-122"/>
                <a:cs typeface="Barlow" pitchFamily="34" charset="-120"/>
              </a:rPr>
              <a:t>Key Exchange</a:t>
            </a:r>
            <a:endParaRPr lang="en-US" sz="1889" dirty="0"/>
          </a:p>
        </p:txBody>
      </p:sp>
      <p:sp>
        <p:nvSpPr>
          <p:cNvPr id="12" name="Text 5"/>
          <p:cNvSpPr/>
          <p:nvPr/>
        </p:nvSpPr>
        <p:spPr>
          <a:xfrm>
            <a:off x="2158841" y="4658082"/>
            <a:ext cx="6229588" cy="690563"/>
          </a:xfrm>
          <a:prstGeom prst="rect">
            <a:avLst/>
          </a:prstGeom>
          <a:noFill/>
          <a:ln/>
        </p:spPr>
        <p:txBody>
          <a:bodyPr wrap="square" rtlCol="0" anchor="t"/>
          <a:lstStyle/>
          <a:p>
            <a:pPr marL="0" indent="0" algn="l">
              <a:lnSpc>
                <a:spcPts val="2720"/>
              </a:lnSpc>
              <a:buNone/>
            </a:pPr>
            <a:r>
              <a:rPr lang="en-US" sz="1700" dirty="0">
                <a:solidFill>
                  <a:srgbClr val="E5E0DF"/>
                </a:solidFill>
                <a:latin typeface="Barlow" pitchFamily="34" charset="0"/>
                <a:ea typeface="Barlow" pitchFamily="34" charset="-122"/>
                <a:cs typeface="Barlow" pitchFamily="34" charset="-120"/>
              </a:rPr>
              <a:t>The public key can be shared freely, while the private key remains secret. This allows parties to securely exchange encryption keys.</a:t>
            </a:r>
            <a:endParaRPr lang="en-US" sz="1700" dirty="0"/>
          </a:p>
        </p:txBody>
      </p:sp>
      <p:pic>
        <p:nvPicPr>
          <p:cNvPr id="13" name="Image 5" descr="preencoded.png"/>
          <p:cNvPicPr>
            <a:picLocks noChangeAspect="1"/>
          </p:cNvPicPr>
          <p:nvPr/>
        </p:nvPicPr>
        <p:blipFill>
          <a:blip r:embed="rId8"/>
          <a:stretch>
            <a:fillRect/>
          </a:stretch>
        </p:blipFill>
        <p:spPr>
          <a:xfrm>
            <a:off x="755571" y="5740003"/>
            <a:ext cx="1079421" cy="1727121"/>
          </a:xfrm>
          <a:prstGeom prst="rect">
            <a:avLst/>
          </a:prstGeom>
        </p:spPr>
      </p:pic>
      <p:sp>
        <p:nvSpPr>
          <p:cNvPr id="14" name="Text 6"/>
          <p:cNvSpPr/>
          <p:nvPr/>
        </p:nvSpPr>
        <p:spPr>
          <a:xfrm>
            <a:off x="2158841" y="5955863"/>
            <a:ext cx="2443996" cy="299799"/>
          </a:xfrm>
          <a:prstGeom prst="rect">
            <a:avLst/>
          </a:prstGeom>
          <a:noFill/>
          <a:ln/>
        </p:spPr>
        <p:txBody>
          <a:bodyPr wrap="none" rtlCol="0" anchor="t"/>
          <a:lstStyle/>
          <a:p>
            <a:pPr marL="0" indent="0" algn="l">
              <a:lnSpc>
                <a:spcPts val="2361"/>
              </a:lnSpc>
              <a:buNone/>
            </a:pPr>
            <a:r>
              <a:rPr lang="en-US" sz="1889" dirty="0">
                <a:solidFill>
                  <a:srgbClr val="E5E0DF"/>
                </a:solidFill>
                <a:latin typeface="Barlow" pitchFamily="34" charset="0"/>
                <a:ea typeface="Barlow" pitchFamily="34" charset="-122"/>
                <a:cs typeface="Barlow" pitchFamily="34" charset="-120"/>
              </a:rPr>
              <a:t>Secure Communication</a:t>
            </a:r>
            <a:endParaRPr lang="en-US" sz="1889" dirty="0"/>
          </a:p>
        </p:txBody>
      </p:sp>
      <p:sp>
        <p:nvSpPr>
          <p:cNvPr id="15" name="Text 7"/>
          <p:cNvSpPr/>
          <p:nvPr/>
        </p:nvSpPr>
        <p:spPr>
          <a:xfrm>
            <a:off x="2158841" y="6385203"/>
            <a:ext cx="6229588" cy="690563"/>
          </a:xfrm>
          <a:prstGeom prst="rect">
            <a:avLst/>
          </a:prstGeom>
          <a:noFill/>
          <a:ln/>
        </p:spPr>
        <p:txBody>
          <a:bodyPr wrap="square" rtlCol="0" anchor="t"/>
          <a:lstStyle/>
          <a:p>
            <a:pPr marL="0" indent="0" algn="l">
              <a:lnSpc>
                <a:spcPts val="2720"/>
              </a:lnSpc>
              <a:buNone/>
            </a:pPr>
            <a:r>
              <a:rPr lang="en-US" sz="1700" dirty="0">
                <a:solidFill>
                  <a:srgbClr val="E5E0DF"/>
                </a:solidFill>
                <a:latin typeface="Barlow" pitchFamily="34" charset="0"/>
                <a:ea typeface="Barlow" pitchFamily="34" charset="-122"/>
                <a:cs typeface="Barlow" pitchFamily="34" charset="-120"/>
              </a:rPr>
              <a:t>Once the keys are exchanged, symmetric encryption can be used for secure communication, ensuring confidentiality and integrity.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sp>
        <p:nvSpPr>
          <p:cNvPr id="6" name="Text 1"/>
          <p:cNvSpPr/>
          <p:nvPr/>
        </p:nvSpPr>
        <p:spPr>
          <a:xfrm>
            <a:off x="747712" y="931069"/>
            <a:ext cx="7648575" cy="1187053"/>
          </a:xfrm>
          <a:prstGeom prst="rect">
            <a:avLst/>
          </a:prstGeom>
          <a:noFill/>
          <a:ln/>
        </p:spPr>
        <p:txBody>
          <a:bodyPr wrap="square" rtlCol="0" anchor="t"/>
          <a:lstStyle/>
          <a:p>
            <a:pPr marL="0" indent="0">
              <a:lnSpc>
                <a:spcPts val="4673"/>
              </a:lnSpc>
              <a:buNone/>
            </a:pPr>
            <a:r>
              <a:rPr lang="en-US" sz="3738" dirty="0">
                <a:solidFill>
                  <a:srgbClr val="FFFFFF"/>
                </a:solidFill>
                <a:latin typeface="Barlow" pitchFamily="34" charset="0"/>
                <a:ea typeface="Barlow" pitchFamily="34" charset="-122"/>
                <a:cs typeface="Barlow" pitchFamily="34" charset="-120"/>
              </a:rPr>
              <a:t>Digital Signatures for Non-Repudiation</a:t>
            </a:r>
            <a:endParaRPr lang="en-US" sz="3738" dirty="0"/>
          </a:p>
        </p:txBody>
      </p:sp>
      <p:sp>
        <p:nvSpPr>
          <p:cNvPr id="7" name="Shape 2"/>
          <p:cNvSpPr/>
          <p:nvPr/>
        </p:nvSpPr>
        <p:spPr>
          <a:xfrm>
            <a:off x="747712" y="2438519"/>
            <a:ext cx="7648575" cy="4859893"/>
          </a:xfrm>
          <a:prstGeom prst="roundRect">
            <a:avLst>
              <a:gd name="adj" fmla="val 1846"/>
            </a:avLst>
          </a:prstGeom>
          <a:noFill/>
          <a:ln w="7620">
            <a:solidFill>
              <a:srgbClr val="FFFFFF">
                <a:alpha val="24000"/>
              </a:srgbClr>
            </a:solidFill>
            <a:prstDash val="solid"/>
          </a:ln>
        </p:spPr>
      </p:sp>
      <p:sp>
        <p:nvSpPr>
          <p:cNvPr id="8" name="Shape 3"/>
          <p:cNvSpPr/>
          <p:nvPr/>
        </p:nvSpPr>
        <p:spPr>
          <a:xfrm>
            <a:off x="755333" y="2446139"/>
            <a:ext cx="7640954" cy="954881"/>
          </a:xfrm>
          <a:prstGeom prst="rect">
            <a:avLst/>
          </a:prstGeom>
          <a:solidFill>
            <a:srgbClr val="FFFFFF">
              <a:alpha val="4000"/>
            </a:srgbClr>
          </a:solidFill>
          <a:ln/>
        </p:spPr>
      </p:sp>
      <p:sp>
        <p:nvSpPr>
          <p:cNvPr id="9" name="Text 4"/>
          <p:cNvSpPr/>
          <p:nvPr/>
        </p:nvSpPr>
        <p:spPr>
          <a:xfrm>
            <a:off x="968931" y="2581870"/>
            <a:ext cx="3385661" cy="341709"/>
          </a:xfrm>
          <a:prstGeom prst="rect">
            <a:avLst/>
          </a:prstGeom>
          <a:noFill/>
          <a:ln/>
        </p:spPr>
        <p:txBody>
          <a:bodyPr wrap="non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Purpose</a:t>
            </a:r>
            <a:endParaRPr lang="en-US" sz="1682" dirty="0"/>
          </a:p>
        </p:txBody>
      </p:sp>
      <p:sp>
        <p:nvSpPr>
          <p:cNvPr id="10" name="Text 5"/>
          <p:cNvSpPr/>
          <p:nvPr/>
        </p:nvSpPr>
        <p:spPr>
          <a:xfrm>
            <a:off x="4789408" y="2581870"/>
            <a:ext cx="3385661" cy="683419"/>
          </a:xfrm>
          <a:prstGeom prst="rect">
            <a:avLst/>
          </a:prstGeom>
          <a:noFill/>
          <a:ln/>
        </p:spPr>
        <p:txBody>
          <a:bodyPr wrap="squar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To verify the authenticity and integrity of data</a:t>
            </a:r>
            <a:endParaRPr lang="en-US" sz="1682" dirty="0"/>
          </a:p>
        </p:txBody>
      </p:sp>
      <p:sp>
        <p:nvSpPr>
          <p:cNvPr id="11" name="Shape 6"/>
          <p:cNvSpPr/>
          <p:nvPr/>
        </p:nvSpPr>
        <p:spPr>
          <a:xfrm>
            <a:off x="755333" y="3401020"/>
            <a:ext cx="7633335" cy="1296591"/>
          </a:xfrm>
          <a:prstGeom prst="rect">
            <a:avLst/>
          </a:prstGeom>
          <a:solidFill>
            <a:srgbClr val="000000">
              <a:alpha val="4000"/>
            </a:srgbClr>
          </a:solidFill>
          <a:ln/>
        </p:spPr>
      </p:sp>
      <p:sp>
        <p:nvSpPr>
          <p:cNvPr id="12" name="Text 7"/>
          <p:cNvSpPr/>
          <p:nvPr/>
        </p:nvSpPr>
        <p:spPr>
          <a:xfrm>
            <a:off x="968931" y="3536752"/>
            <a:ext cx="3385661" cy="341709"/>
          </a:xfrm>
          <a:prstGeom prst="rect">
            <a:avLst/>
          </a:prstGeom>
          <a:noFill/>
          <a:ln/>
        </p:spPr>
        <p:txBody>
          <a:bodyPr wrap="non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Method</a:t>
            </a:r>
            <a:endParaRPr lang="en-US" sz="1682" dirty="0"/>
          </a:p>
        </p:txBody>
      </p:sp>
      <p:sp>
        <p:nvSpPr>
          <p:cNvPr id="13" name="Text 8"/>
          <p:cNvSpPr/>
          <p:nvPr/>
        </p:nvSpPr>
        <p:spPr>
          <a:xfrm>
            <a:off x="4789408" y="3536752"/>
            <a:ext cx="3385661" cy="1025128"/>
          </a:xfrm>
          <a:prstGeom prst="rect">
            <a:avLst/>
          </a:prstGeom>
          <a:noFill/>
          <a:ln/>
        </p:spPr>
        <p:txBody>
          <a:bodyPr wrap="squar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Uses a private key to create a unique signature that is attached to the data</a:t>
            </a:r>
            <a:endParaRPr lang="en-US" sz="1682" dirty="0"/>
          </a:p>
        </p:txBody>
      </p:sp>
      <p:sp>
        <p:nvSpPr>
          <p:cNvPr id="14" name="Shape 9"/>
          <p:cNvSpPr/>
          <p:nvPr/>
        </p:nvSpPr>
        <p:spPr>
          <a:xfrm>
            <a:off x="755333" y="4697611"/>
            <a:ext cx="7633335" cy="1638300"/>
          </a:xfrm>
          <a:prstGeom prst="rect">
            <a:avLst/>
          </a:prstGeom>
          <a:solidFill>
            <a:srgbClr val="FFFFFF">
              <a:alpha val="4000"/>
            </a:srgbClr>
          </a:solidFill>
          <a:ln/>
        </p:spPr>
      </p:sp>
      <p:sp>
        <p:nvSpPr>
          <p:cNvPr id="15" name="Text 10"/>
          <p:cNvSpPr/>
          <p:nvPr/>
        </p:nvSpPr>
        <p:spPr>
          <a:xfrm>
            <a:off x="968931" y="4833342"/>
            <a:ext cx="3385661" cy="341709"/>
          </a:xfrm>
          <a:prstGeom prst="rect">
            <a:avLst/>
          </a:prstGeom>
          <a:noFill/>
          <a:ln/>
        </p:spPr>
        <p:txBody>
          <a:bodyPr wrap="non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Verification</a:t>
            </a:r>
            <a:endParaRPr lang="en-US" sz="1682" dirty="0"/>
          </a:p>
        </p:txBody>
      </p:sp>
      <p:sp>
        <p:nvSpPr>
          <p:cNvPr id="16" name="Text 11"/>
          <p:cNvSpPr/>
          <p:nvPr/>
        </p:nvSpPr>
        <p:spPr>
          <a:xfrm>
            <a:off x="4789408" y="4833342"/>
            <a:ext cx="3385661" cy="1366838"/>
          </a:xfrm>
          <a:prstGeom prst="rect">
            <a:avLst/>
          </a:prstGeom>
          <a:noFill/>
          <a:ln/>
        </p:spPr>
        <p:txBody>
          <a:bodyPr wrap="squar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The signature is validated using the corresponding public key, ensuring the sender's identity and the data's integrity</a:t>
            </a:r>
            <a:endParaRPr lang="en-US" sz="1682" dirty="0"/>
          </a:p>
        </p:txBody>
      </p:sp>
      <p:sp>
        <p:nvSpPr>
          <p:cNvPr id="17" name="Shape 12"/>
          <p:cNvSpPr/>
          <p:nvPr/>
        </p:nvSpPr>
        <p:spPr>
          <a:xfrm>
            <a:off x="755333" y="6335911"/>
            <a:ext cx="7633335" cy="954881"/>
          </a:xfrm>
          <a:prstGeom prst="rect">
            <a:avLst/>
          </a:prstGeom>
          <a:solidFill>
            <a:srgbClr val="000000">
              <a:alpha val="4000"/>
            </a:srgbClr>
          </a:solidFill>
          <a:ln/>
        </p:spPr>
      </p:sp>
      <p:sp>
        <p:nvSpPr>
          <p:cNvPr id="18" name="Text 13"/>
          <p:cNvSpPr/>
          <p:nvPr/>
        </p:nvSpPr>
        <p:spPr>
          <a:xfrm>
            <a:off x="968931" y="6471642"/>
            <a:ext cx="3385661" cy="341709"/>
          </a:xfrm>
          <a:prstGeom prst="rect">
            <a:avLst/>
          </a:prstGeom>
          <a:noFill/>
          <a:ln/>
        </p:spPr>
        <p:txBody>
          <a:bodyPr wrap="non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Benefits</a:t>
            </a:r>
            <a:endParaRPr lang="en-US" sz="1682" dirty="0"/>
          </a:p>
        </p:txBody>
      </p:sp>
      <p:sp>
        <p:nvSpPr>
          <p:cNvPr id="19" name="Text 14"/>
          <p:cNvSpPr/>
          <p:nvPr/>
        </p:nvSpPr>
        <p:spPr>
          <a:xfrm>
            <a:off x="4789408" y="6471642"/>
            <a:ext cx="3385661" cy="683419"/>
          </a:xfrm>
          <a:prstGeom prst="rect">
            <a:avLst/>
          </a:prstGeom>
          <a:noFill/>
          <a:ln/>
        </p:spPr>
        <p:txBody>
          <a:bodyPr wrap="square" rtlCol="0" anchor="t"/>
          <a:lstStyle/>
          <a:p>
            <a:pPr marL="0" indent="0">
              <a:lnSpc>
                <a:spcPts val="2692"/>
              </a:lnSpc>
              <a:buNone/>
            </a:pPr>
            <a:r>
              <a:rPr lang="en-US" sz="1682" dirty="0">
                <a:solidFill>
                  <a:srgbClr val="E5E0DF"/>
                </a:solidFill>
                <a:latin typeface="Barlow" pitchFamily="34" charset="0"/>
                <a:ea typeface="Barlow" pitchFamily="34" charset="-122"/>
                <a:cs typeface="Barlow" pitchFamily="34" charset="-120"/>
              </a:rPr>
              <a:t>Non-repudiation: prevents the sender from denying their actions</a:t>
            </a:r>
            <a:endParaRPr lang="en-US" sz="1682" dirty="0"/>
          </a:p>
        </p:txBody>
      </p:sp>
      <p:pic>
        <p:nvPicPr>
          <p:cNvPr id="21" name="Picture 20"/>
          <p:cNvPicPr>
            <a:picLocks noChangeAspect="1"/>
          </p:cNvPicPr>
          <p:nvPr/>
        </p:nvPicPr>
        <p:blipFill>
          <a:blip r:embed="rId4"/>
          <a:stretch>
            <a:fillRect/>
          </a:stretch>
        </p:blipFill>
        <p:spPr>
          <a:xfrm>
            <a:off x="8609884" y="1139482"/>
            <a:ext cx="6020516" cy="6527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0" y="0"/>
            <a:ext cx="14630400" cy="2875717"/>
          </a:xfrm>
          <a:prstGeom prst="rect">
            <a:avLst/>
          </a:prstGeom>
        </p:spPr>
      </p:pic>
      <p:sp>
        <p:nvSpPr>
          <p:cNvPr id="5" name="Text 1"/>
          <p:cNvSpPr/>
          <p:nvPr/>
        </p:nvSpPr>
        <p:spPr>
          <a:xfrm>
            <a:off x="1729859" y="3509248"/>
            <a:ext cx="5674162" cy="639008"/>
          </a:xfrm>
          <a:prstGeom prst="rect">
            <a:avLst/>
          </a:prstGeom>
          <a:noFill/>
          <a:ln/>
        </p:spPr>
        <p:txBody>
          <a:bodyPr wrap="none" rtlCol="0" anchor="t"/>
          <a:lstStyle/>
          <a:p>
            <a:pPr marL="0" indent="0">
              <a:lnSpc>
                <a:spcPts val="5032"/>
              </a:lnSpc>
              <a:buNone/>
            </a:pPr>
            <a:r>
              <a:rPr lang="en-US" sz="4026" dirty="0">
                <a:solidFill>
                  <a:srgbClr val="FFFFFF"/>
                </a:solidFill>
                <a:latin typeface="Barlow" pitchFamily="34" charset="0"/>
                <a:ea typeface="Barlow" pitchFamily="34" charset="-122"/>
                <a:cs typeface="Barlow" pitchFamily="34" charset="-120"/>
              </a:rPr>
              <a:t>Hashing for Data Integrity</a:t>
            </a:r>
            <a:endParaRPr lang="en-US" sz="4026" dirty="0"/>
          </a:p>
        </p:txBody>
      </p:sp>
      <p:pic>
        <p:nvPicPr>
          <p:cNvPr id="6" name="Image 2" descr="preencoded.png"/>
          <p:cNvPicPr>
            <a:picLocks noChangeAspect="1"/>
          </p:cNvPicPr>
          <p:nvPr/>
        </p:nvPicPr>
        <p:blipFill>
          <a:blip r:embed="rId5"/>
          <a:stretch>
            <a:fillRect/>
          </a:stretch>
        </p:blipFill>
        <p:spPr>
          <a:xfrm>
            <a:off x="1729859" y="4493300"/>
            <a:ext cx="575072" cy="575072"/>
          </a:xfrm>
          <a:prstGeom prst="rect">
            <a:avLst/>
          </a:prstGeom>
        </p:spPr>
      </p:pic>
      <p:sp>
        <p:nvSpPr>
          <p:cNvPr id="7" name="Text 2"/>
          <p:cNvSpPr/>
          <p:nvPr/>
        </p:nvSpPr>
        <p:spPr>
          <a:xfrm>
            <a:off x="1729859" y="5298400"/>
            <a:ext cx="2556153" cy="319445"/>
          </a:xfrm>
          <a:prstGeom prst="rect">
            <a:avLst/>
          </a:prstGeom>
          <a:noFill/>
          <a:ln/>
        </p:spPr>
        <p:txBody>
          <a:bodyPr wrap="none" rtlCol="0" anchor="t"/>
          <a:lstStyle/>
          <a:p>
            <a:pPr marL="0" indent="0" algn="l">
              <a:lnSpc>
                <a:spcPts val="2516"/>
              </a:lnSpc>
              <a:buNone/>
            </a:pPr>
            <a:r>
              <a:rPr lang="en-US" sz="2013" dirty="0">
                <a:solidFill>
                  <a:srgbClr val="E5E0DF"/>
                </a:solidFill>
                <a:latin typeface="Barlow" pitchFamily="34" charset="0"/>
                <a:ea typeface="Barlow" pitchFamily="34" charset="-122"/>
                <a:cs typeface="Barlow" pitchFamily="34" charset="-120"/>
              </a:rPr>
              <a:t>Unique Fingerprint</a:t>
            </a:r>
            <a:endParaRPr lang="en-US" sz="2013" dirty="0"/>
          </a:p>
        </p:txBody>
      </p:sp>
      <p:sp>
        <p:nvSpPr>
          <p:cNvPr id="8" name="Text 3"/>
          <p:cNvSpPr/>
          <p:nvPr/>
        </p:nvSpPr>
        <p:spPr>
          <a:xfrm>
            <a:off x="1729859" y="5755838"/>
            <a:ext cx="3493413" cy="1840111"/>
          </a:xfrm>
          <a:prstGeom prst="rect">
            <a:avLst/>
          </a:prstGeom>
          <a:noFill/>
          <a:ln/>
        </p:spPr>
        <p:txBody>
          <a:bodyPr wrap="square" rtlCol="0" anchor="t"/>
          <a:lstStyle/>
          <a:p>
            <a:pPr marL="0" indent="0" algn="l">
              <a:lnSpc>
                <a:spcPts val="2898"/>
              </a:lnSpc>
              <a:buNone/>
            </a:pPr>
            <a:r>
              <a:rPr lang="en-US" sz="1811" dirty="0">
                <a:solidFill>
                  <a:srgbClr val="E5E0DF"/>
                </a:solidFill>
                <a:latin typeface="Barlow" pitchFamily="34" charset="0"/>
                <a:ea typeface="Barlow" pitchFamily="34" charset="-122"/>
                <a:cs typeface="Barlow" pitchFamily="34" charset="-120"/>
              </a:rPr>
              <a:t>Hashing algorithms generate a unique, fixed-length hash value for a given data set. Any change to the data will result in a different hash value.</a:t>
            </a:r>
            <a:endParaRPr lang="en-US" sz="1811" dirty="0"/>
          </a:p>
        </p:txBody>
      </p:sp>
      <p:pic>
        <p:nvPicPr>
          <p:cNvPr id="9" name="Image 3" descr="preencoded.png"/>
          <p:cNvPicPr>
            <a:picLocks noChangeAspect="1"/>
          </p:cNvPicPr>
          <p:nvPr/>
        </p:nvPicPr>
        <p:blipFill>
          <a:blip r:embed="rId5"/>
          <a:stretch>
            <a:fillRect/>
          </a:stretch>
        </p:blipFill>
        <p:spPr>
          <a:xfrm>
            <a:off x="5568315" y="4493300"/>
            <a:ext cx="575072" cy="575072"/>
          </a:xfrm>
          <a:prstGeom prst="rect">
            <a:avLst/>
          </a:prstGeom>
        </p:spPr>
      </p:pic>
      <p:sp>
        <p:nvSpPr>
          <p:cNvPr id="10" name="Text 4"/>
          <p:cNvSpPr/>
          <p:nvPr/>
        </p:nvSpPr>
        <p:spPr>
          <a:xfrm>
            <a:off x="5568315" y="5298400"/>
            <a:ext cx="2556153" cy="319445"/>
          </a:xfrm>
          <a:prstGeom prst="rect">
            <a:avLst/>
          </a:prstGeom>
          <a:noFill/>
          <a:ln/>
        </p:spPr>
        <p:txBody>
          <a:bodyPr wrap="none" rtlCol="0" anchor="t"/>
          <a:lstStyle/>
          <a:p>
            <a:pPr marL="0" indent="0" algn="l">
              <a:lnSpc>
                <a:spcPts val="2516"/>
              </a:lnSpc>
              <a:buNone/>
            </a:pPr>
            <a:r>
              <a:rPr lang="en-US" sz="2013" dirty="0">
                <a:solidFill>
                  <a:srgbClr val="E5E0DF"/>
                </a:solidFill>
                <a:latin typeface="Barlow" pitchFamily="34" charset="0"/>
                <a:ea typeface="Barlow" pitchFamily="34" charset="-122"/>
                <a:cs typeface="Barlow" pitchFamily="34" charset="-120"/>
              </a:rPr>
              <a:t>Integrity Verification</a:t>
            </a:r>
            <a:endParaRPr lang="en-US" sz="2013" dirty="0"/>
          </a:p>
        </p:txBody>
      </p:sp>
      <p:sp>
        <p:nvSpPr>
          <p:cNvPr id="11" name="Text 5"/>
          <p:cNvSpPr/>
          <p:nvPr/>
        </p:nvSpPr>
        <p:spPr>
          <a:xfrm>
            <a:off x="5568315" y="5755838"/>
            <a:ext cx="3493532" cy="1472089"/>
          </a:xfrm>
          <a:prstGeom prst="rect">
            <a:avLst/>
          </a:prstGeom>
          <a:noFill/>
          <a:ln/>
        </p:spPr>
        <p:txBody>
          <a:bodyPr wrap="square" rtlCol="0" anchor="t"/>
          <a:lstStyle/>
          <a:p>
            <a:pPr marL="0" indent="0" algn="l">
              <a:lnSpc>
                <a:spcPts val="2898"/>
              </a:lnSpc>
              <a:buNone/>
            </a:pPr>
            <a:r>
              <a:rPr lang="en-US" sz="1811" dirty="0">
                <a:solidFill>
                  <a:srgbClr val="E5E0DF"/>
                </a:solidFill>
                <a:latin typeface="Barlow" pitchFamily="34" charset="0"/>
                <a:ea typeface="Barlow" pitchFamily="34" charset="-122"/>
                <a:cs typeface="Barlow" pitchFamily="34" charset="-120"/>
              </a:rPr>
              <a:t>By comparing the hash value of the received data with the original hash, recipients can verify whether the data has been altered.</a:t>
            </a:r>
            <a:endParaRPr lang="en-US" sz="1811" dirty="0"/>
          </a:p>
        </p:txBody>
      </p:sp>
      <p:pic>
        <p:nvPicPr>
          <p:cNvPr id="12" name="Image 4" descr="preencoded.png"/>
          <p:cNvPicPr>
            <a:picLocks noChangeAspect="1"/>
          </p:cNvPicPr>
          <p:nvPr/>
        </p:nvPicPr>
        <p:blipFill>
          <a:blip r:embed="rId5"/>
          <a:stretch>
            <a:fillRect/>
          </a:stretch>
        </p:blipFill>
        <p:spPr>
          <a:xfrm>
            <a:off x="9406890" y="4493300"/>
            <a:ext cx="575072" cy="575072"/>
          </a:xfrm>
          <a:prstGeom prst="rect">
            <a:avLst/>
          </a:prstGeom>
        </p:spPr>
      </p:pic>
      <p:sp>
        <p:nvSpPr>
          <p:cNvPr id="13" name="Text 6"/>
          <p:cNvSpPr/>
          <p:nvPr/>
        </p:nvSpPr>
        <p:spPr>
          <a:xfrm>
            <a:off x="9406890" y="5298400"/>
            <a:ext cx="2556153" cy="319445"/>
          </a:xfrm>
          <a:prstGeom prst="rect">
            <a:avLst/>
          </a:prstGeom>
          <a:noFill/>
          <a:ln/>
        </p:spPr>
        <p:txBody>
          <a:bodyPr wrap="none" rtlCol="0" anchor="t"/>
          <a:lstStyle/>
          <a:p>
            <a:pPr marL="0" indent="0" algn="l">
              <a:lnSpc>
                <a:spcPts val="2516"/>
              </a:lnSpc>
              <a:buNone/>
            </a:pPr>
            <a:r>
              <a:rPr lang="en-US" sz="2013" dirty="0">
                <a:solidFill>
                  <a:srgbClr val="E5E0DF"/>
                </a:solidFill>
                <a:latin typeface="Barlow" pitchFamily="34" charset="0"/>
                <a:ea typeface="Barlow" pitchFamily="34" charset="-122"/>
                <a:cs typeface="Barlow" pitchFamily="34" charset="-120"/>
              </a:rPr>
              <a:t>Security Enhancement</a:t>
            </a:r>
            <a:endParaRPr lang="en-US" sz="2013" dirty="0"/>
          </a:p>
        </p:txBody>
      </p:sp>
      <p:sp>
        <p:nvSpPr>
          <p:cNvPr id="14" name="Text 7"/>
          <p:cNvSpPr/>
          <p:nvPr/>
        </p:nvSpPr>
        <p:spPr>
          <a:xfrm>
            <a:off x="9406890" y="5755838"/>
            <a:ext cx="3493532" cy="1472089"/>
          </a:xfrm>
          <a:prstGeom prst="rect">
            <a:avLst/>
          </a:prstGeom>
          <a:noFill/>
          <a:ln/>
        </p:spPr>
        <p:txBody>
          <a:bodyPr wrap="square" rtlCol="0" anchor="t"/>
          <a:lstStyle/>
          <a:p>
            <a:pPr marL="0" indent="0" algn="l">
              <a:lnSpc>
                <a:spcPts val="2898"/>
              </a:lnSpc>
              <a:buNone/>
            </a:pPr>
            <a:r>
              <a:rPr lang="en-US" sz="1811" dirty="0">
                <a:solidFill>
                  <a:srgbClr val="E5E0DF"/>
                </a:solidFill>
                <a:latin typeface="Barlow" pitchFamily="34" charset="0"/>
                <a:ea typeface="Barlow" pitchFamily="34" charset="-122"/>
                <a:cs typeface="Barlow" pitchFamily="34" charset="-120"/>
              </a:rPr>
              <a:t>Hashing functions are crucial for ensuring data integrity, preventing tampering, and detecting unauthorized modifications.</a:t>
            </a:r>
            <a:endParaRPr lang="en-US" sz="181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rot="16200000">
            <a:off x="7772400" y="1371597"/>
            <a:ext cx="8229600" cy="5486400"/>
          </a:xfrm>
          <a:prstGeom prst="rect">
            <a:avLst/>
          </a:prstGeom>
        </p:spPr>
      </p:pic>
      <p:sp>
        <p:nvSpPr>
          <p:cNvPr id="6" name="Text 1"/>
          <p:cNvSpPr/>
          <p:nvPr/>
        </p:nvSpPr>
        <p:spPr>
          <a:xfrm>
            <a:off x="604837" y="1001435"/>
            <a:ext cx="5374243" cy="480060"/>
          </a:xfrm>
          <a:prstGeom prst="rect">
            <a:avLst/>
          </a:prstGeom>
          <a:noFill/>
          <a:ln/>
        </p:spPr>
        <p:txBody>
          <a:bodyPr wrap="none" rtlCol="0" anchor="t"/>
          <a:lstStyle/>
          <a:p>
            <a:pPr marL="0" indent="0">
              <a:lnSpc>
                <a:spcPts val="3780"/>
              </a:lnSpc>
              <a:buNone/>
            </a:pPr>
            <a:r>
              <a:rPr lang="en-US" sz="3024" dirty="0">
                <a:solidFill>
                  <a:srgbClr val="FFFFFF"/>
                </a:solidFill>
                <a:latin typeface="Barlow" pitchFamily="34" charset="0"/>
                <a:ea typeface="Barlow" pitchFamily="34" charset="-122"/>
                <a:cs typeface="Barlow" pitchFamily="34" charset="-120"/>
              </a:rPr>
              <a:t>Key Management Best Practices</a:t>
            </a:r>
            <a:endParaRPr lang="en-US" sz="3024" dirty="0"/>
          </a:p>
        </p:txBody>
      </p:sp>
      <p:sp>
        <p:nvSpPr>
          <p:cNvPr id="7" name="Shape 2"/>
          <p:cNvSpPr/>
          <p:nvPr/>
        </p:nvSpPr>
        <p:spPr>
          <a:xfrm>
            <a:off x="669667" y="1935004"/>
            <a:ext cx="388739" cy="388739"/>
          </a:xfrm>
          <a:prstGeom prst="roundRect">
            <a:avLst>
              <a:gd name="adj" fmla="val 18672"/>
            </a:avLst>
          </a:prstGeom>
          <a:solidFill>
            <a:srgbClr val="790709"/>
          </a:solidFill>
          <a:ln w="7620">
            <a:solidFill>
              <a:srgbClr val="922022"/>
            </a:solidFill>
            <a:prstDash val="solid"/>
          </a:ln>
        </p:spPr>
      </p:sp>
      <p:sp>
        <p:nvSpPr>
          <p:cNvPr id="8" name="Text 3"/>
          <p:cNvSpPr/>
          <p:nvPr/>
        </p:nvSpPr>
        <p:spPr>
          <a:xfrm>
            <a:off x="823377" y="2014180"/>
            <a:ext cx="81201"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1</a:t>
            </a:r>
            <a:endParaRPr lang="en-US" sz="1814" dirty="0"/>
          </a:p>
        </p:txBody>
      </p:sp>
      <p:sp>
        <p:nvSpPr>
          <p:cNvPr id="9" name="Text 4"/>
          <p:cNvSpPr/>
          <p:nvPr/>
        </p:nvSpPr>
        <p:spPr>
          <a:xfrm>
            <a:off x="1814513" y="1913453"/>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Key Generation</a:t>
            </a:r>
            <a:endParaRPr lang="en-US" sz="1512" dirty="0"/>
          </a:p>
        </p:txBody>
      </p:sp>
      <p:sp>
        <p:nvSpPr>
          <p:cNvPr id="10" name="Text 5"/>
          <p:cNvSpPr/>
          <p:nvPr/>
        </p:nvSpPr>
        <p:spPr>
          <a:xfrm>
            <a:off x="1814513" y="2257068"/>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Keys should be generated using strong, random algorithms, ensuring their security and unpredictability.</a:t>
            </a:r>
            <a:endParaRPr lang="en-US" sz="1361" dirty="0"/>
          </a:p>
        </p:txBody>
      </p:sp>
      <p:sp>
        <p:nvSpPr>
          <p:cNvPr id="11" name="Shape 6"/>
          <p:cNvSpPr/>
          <p:nvPr/>
        </p:nvSpPr>
        <p:spPr>
          <a:xfrm>
            <a:off x="669667" y="3350062"/>
            <a:ext cx="388739" cy="388739"/>
          </a:xfrm>
          <a:prstGeom prst="roundRect">
            <a:avLst>
              <a:gd name="adj" fmla="val 18672"/>
            </a:avLst>
          </a:prstGeom>
          <a:solidFill>
            <a:srgbClr val="790709"/>
          </a:solidFill>
          <a:ln w="7620">
            <a:solidFill>
              <a:srgbClr val="922022"/>
            </a:solidFill>
            <a:prstDash val="solid"/>
          </a:ln>
        </p:spPr>
      </p:sp>
      <p:sp>
        <p:nvSpPr>
          <p:cNvPr id="12" name="Text 7"/>
          <p:cNvSpPr/>
          <p:nvPr/>
        </p:nvSpPr>
        <p:spPr>
          <a:xfrm>
            <a:off x="801350" y="3429238"/>
            <a:ext cx="125373"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2</a:t>
            </a:r>
            <a:endParaRPr lang="en-US" sz="1814" dirty="0"/>
          </a:p>
        </p:txBody>
      </p:sp>
      <p:sp>
        <p:nvSpPr>
          <p:cNvPr id="13" name="Text 8"/>
          <p:cNvSpPr/>
          <p:nvPr/>
        </p:nvSpPr>
        <p:spPr>
          <a:xfrm>
            <a:off x="1814513" y="3328511"/>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Key Storage</a:t>
            </a:r>
            <a:endParaRPr lang="en-US" sz="1512" dirty="0"/>
          </a:p>
        </p:txBody>
      </p:sp>
      <p:sp>
        <p:nvSpPr>
          <p:cNvPr id="14" name="Text 9"/>
          <p:cNvSpPr/>
          <p:nvPr/>
        </p:nvSpPr>
        <p:spPr>
          <a:xfrm>
            <a:off x="1814513" y="3672126"/>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Keys must be stored securely, using encryption, access control, and physical security measures to prevent unauthorized access.</a:t>
            </a:r>
            <a:endParaRPr lang="en-US" sz="1361" dirty="0"/>
          </a:p>
        </p:txBody>
      </p:sp>
      <p:sp>
        <p:nvSpPr>
          <p:cNvPr id="15" name="Shape 10"/>
          <p:cNvSpPr/>
          <p:nvPr/>
        </p:nvSpPr>
        <p:spPr>
          <a:xfrm>
            <a:off x="669667" y="4765119"/>
            <a:ext cx="388739" cy="388739"/>
          </a:xfrm>
          <a:prstGeom prst="roundRect">
            <a:avLst>
              <a:gd name="adj" fmla="val 18672"/>
            </a:avLst>
          </a:prstGeom>
          <a:solidFill>
            <a:srgbClr val="790709"/>
          </a:solidFill>
          <a:ln w="7620">
            <a:solidFill>
              <a:srgbClr val="922022"/>
            </a:solidFill>
            <a:prstDash val="solid"/>
          </a:ln>
        </p:spPr>
      </p:sp>
      <p:sp>
        <p:nvSpPr>
          <p:cNvPr id="16" name="Text 11"/>
          <p:cNvSpPr/>
          <p:nvPr/>
        </p:nvSpPr>
        <p:spPr>
          <a:xfrm>
            <a:off x="803612" y="4844296"/>
            <a:ext cx="120729"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3</a:t>
            </a:r>
            <a:endParaRPr lang="en-US" sz="1814" dirty="0"/>
          </a:p>
        </p:txBody>
      </p:sp>
      <p:sp>
        <p:nvSpPr>
          <p:cNvPr id="17" name="Text 12"/>
          <p:cNvSpPr/>
          <p:nvPr/>
        </p:nvSpPr>
        <p:spPr>
          <a:xfrm>
            <a:off x="1814513" y="4743569"/>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Key Rotation</a:t>
            </a:r>
            <a:endParaRPr lang="en-US" sz="1512" dirty="0"/>
          </a:p>
        </p:txBody>
      </p:sp>
      <p:sp>
        <p:nvSpPr>
          <p:cNvPr id="18" name="Text 13"/>
          <p:cNvSpPr/>
          <p:nvPr/>
        </p:nvSpPr>
        <p:spPr>
          <a:xfrm>
            <a:off x="1814513" y="5087183"/>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Regularly rotating keys is essential to mitigate the risk of compromise and maintain the effectiveness of encryption.</a:t>
            </a:r>
            <a:endParaRPr lang="en-US" sz="1361" dirty="0"/>
          </a:p>
        </p:txBody>
      </p:sp>
      <p:sp>
        <p:nvSpPr>
          <p:cNvPr id="19" name="Shape 14"/>
          <p:cNvSpPr/>
          <p:nvPr/>
        </p:nvSpPr>
        <p:spPr>
          <a:xfrm>
            <a:off x="669667" y="6180177"/>
            <a:ext cx="388739" cy="388739"/>
          </a:xfrm>
          <a:prstGeom prst="roundRect">
            <a:avLst>
              <a:gd name="adj" fmla="val 18672"/>
            </a:avLst>
          </a:prstGeom>
          <a:solidFill>
            <a:srgbClr val="790709"/>
          </a:solidFill>
          <a:ln w="7620">
            <a:solidFill>
              <a:srgbClr val="922022"/>
            </a:solidFill>
            <a:prstDash val="solid"/>
          </a:ln>
        </p:spPr>
      </p:sp>
      <p:sp>
        <p:nvSpPr>
          <p:cNvPr id="20" name="Text 15"/>
          <p:cNvSpPr/>
          <p:nvPr/>
        </p:nvSpPr>
        <p:spPr>
          <a:xfrm>
            <a:off x="798374" y="6259354"/>
            <a:ext cx="131326" cy="230386"/>
          </a:xfrm>
          <a:prstGeom prst="rect">
            <a:avLst/>
          </a:prstGeom>
          <a:noFill/>
          <a:ln/>
        </p:spPr>
        <p:txBody>
          <a:bodyPr wrap="none" rtlCol="0" anchor="t"/>
          <a:lstStyle/>
          <a:p>
            <a:pPr marL="0" indent="0" algn="ctr">
              <a:lnSpc>
                <a:spcPts val="1814"/>
              </a:lnSpc>
              <a:buNone/>
            </a:pPr>
            <a:r>
              <a:rPr lang="en-US" sz="1814" dirty="0">
                <a:solidFill>
                  <a:srgbClr val="E5E0DF"/>
                </a:solidFill>
                <a:latin typeface="Barlow" pitchFamily="34" charset="0"/>
                <a:ea typeface="Barlow" pitchFamily="34" charset="-122"/>
                <a:cs typeface="Barlow" pitchFamily="34" charset="-120"/>
              </a:rPr>
              <a:t>4</a:t>
            </a:r>
            <a:endParaRPr lang="en-US" sz="1814" dirty="0"/>
          </a:p>
        </p:txBody>
      </p:sp>
      <p:sp>
        <p:nvSpPr>
          <p:cNvPr id="21" name="Text 16"/>
          <p:cNvSpPr/>
          <p:nvPr/>
        </p:nvSpPr>
        <p:spPr>
          <a:xfrm>
            <a:off x="1814513" y="6158627"/>
            <a:ext cx="1920240" cy="240030"/>
          </a:xfrm>
          <a:prstGeom prst="rect">
            <a:avLst/>
          </a:prstGeom>
          <a:noFill/>
          <a:ln/>
        </p:spPr>
        <p:txBody>
          <a:bodyPr wrap="none" rtlCol="0" anchor="t"/>
          <a:lstStyle/>
          <a:p>
            <a:pPr marL="0" indent="0" algn="l">
              <a:lnSpc>
                <a:spcPts val="1890"/>
              </a:lnSpc>
              <a:buNone/>
            </a:pPr>
            <a:r>
              <a:rPr lang="en-US" sz="1512" dirty="0">
                <a:solidFill>
                  <a:srgbClr val="E5E0DF"/>
                </a:solidFill>
                <a:latin typeface="Barlow" pitchFamily="34" charset="0"/>
                <a:ea typeface="Barlow" pitchFamily="34" charset="-122"/>
                <a:cs typeface="Barlow" pitchFamily="34" charset="-120"/>
              </a:rPr>
              <a:t>Key Revocation</a:t>
            </a:r>
            <a:endParaRPr lang="en-US" sz="1512" dirty="0"/>
          </a:p>
        </p:txBody>
      </p:sp>
      <p:sp>
        <p:nvSpPr>
          <p:cNvPr id="22" name="Text 17"/>
          <p:cNvSpPr/>
          <p:nvPr/>
        </p:nvSpPr>
        <p:spPr>
          <a:xfrm>
            <a:off x="1814513" y="6502241"/>
            <a:ext cx="6724650" cy="553164"/>
          </a:xfrm>
          <a:prstGeom prst="rect">
            <a:avLst/>
          </a:prstGeom>
          <a:noFill/>
          <a:ln/>
        </p:spPr>
        <p:txBody>
          <a:bodyPr wrap="square" rtlCol="0" anchor="t"/>
          <a:lstStyle/>
          <a:p>
            <a:pPr marL="0" indent="0" algn="l">
              <a:lnSpc>
                <a:spcPts val="2177"/>
              </a:lnSpc>
              <a:buNone/>
            </a:pPr>
            <a:r>
              <a:rPr lang="en-US" sz="1361" dirty="0">
                <a:solidFill>
                  <a:srgbClr val="E5E0DF"/>
                </a:solidFill>
                <a:latin typeface="Barlow" pitchFamily="34" charset="0"/>
                <a:ea typeface="Barlow" pitchFamily="34" charset="-122"/>
                <a:cs typeface="Barlow" pitchFamily="34" charset="-120"/>
              </a:rPr>
              <a:t>A mechanism for revoking compromised keys should be in place, ensuring that invalid keys cannot be used for decryption.</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TotalTime>
  <Words>824</Words>
  <Application>Microsoft Office PowerPoint</Application>
  <PresentationFormat>Custom</PresentationFormat>
  <Paragraphs>100</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Algerian</vt:lpstr>
      <vt:lpstr>Arial</vt:lpstr>
      <vt:lpstr>Barlow</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Guru Chandu</cp:lastModifiedBy>
  <cp:revision>10</cp:revision>
  <dcterms:created xsi:type="dcterms:W3CDTF">2024-07-25T07:26:58Z</dcterms:created>
  <dcterms:modified xsi:type="dcterms:W3CDTF">2025-01-04T03:16:28Z</dcterms:modified>
</cp:coreProperties>
</file>